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3" r:id="rId5"/>
    <p:sldId id="262" r:id="rId6"/>
    <p:sldId id="264" r:id="rId7"/>
    <p:sldId id="259" r:id="rId8"/>
    <p:sldId id="258" r:id="rId9"/>
    <p:sldId id="272" r:id="rId10"/>
    <p:sldId id="260" r:id="rId11"/>
    <p:sldId id="265" r:id="rId12"/>
    <p:sldId id="266" r:id="rId13"/>
    <p:sldId id="269" r:id="rId14"/>
    <p:sldId id="270" r:id="rId15"/>
    <p:sldId id="273" r:id="rId16"/>
    <p:sldId id="271" r:id="rId17"/>
    <p:sldId id="267"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80" d="100"/>
          <a:sy n="80" d="100"/>
        </p:scale>
        <p:origin x="-2514" y="-750"/>
      </p:cViewPr>
      <p:guideLst>
        <p:guide orient="horz" pos="2160"/>
        <p:guide pos="2880"/>
      </p:guideLst>
    </p:cSldViewPr>
  </p:slideViewPr>
  <p:outlineViewPr>
    <p:cViewPr>
      <p:scale>
        <a:sx n="33" d="100"/>
        <a:sy n="33" d="100"/>
      </p:scale>
      <p:origin x="0" y="6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2EE898CC-DFAC-466D-A5A4-55D2F86DF396}" type="datetimeFigureOut">
              <a:rPr lang="cs-CZ" smtClean="0"/>
              <a:t>1.4.2013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9745E59-42C6-44AC-AED4-7CC6D1F1A673}" type="slidenum">
              <a:rPr lang="cs-CZ" smtClean="0"/>
              <a:t>‹#›</a:t>
            </a:fld>
            <a:endParaRPr lang="cs-CZ"/>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2EE898CC-DFAC-466D-A5A4-55D2F86DF396}" type="datetimeFigureOut">
              <a:rPr lang="cs-CZ" smtClean="0"/>
              <a:t>1.4.2013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9745E59-42C6-44AC-AED4-7CC6D1F1A673}" type="slidenum">
              <a:rPr lang="cs-CZ" smtClean="0"/>
              <a:t>‹#›</a:t>
            </a:fld>
            <a:endParaRPr lang="cs-CZ"/>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E898CC-DFAC-466D-A5A4-55D2F86DF396}" type="datetimeFigureOut">
              <a:rPr lang="cs-CZ" smtClean="0"/>
              <a:t>1.4.2013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9745E59-42C6-44AC-AED4-7CC6D1F1A673}" type="slidenum">
              <a:rPr lang="cs-CZ" smtClean="0"/>
              <a:t>‹#›</a:t>
            </a:fld>
            <a:endParaRPr lang="cs-C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2EE898CC-DFAC-466D-A5A4-55D2F86DF396}" type="datetimeFigureOut">
              <a:rPr lang="cs-CZ" smtClean="0"/>
              <a:t>1.4.2013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9745E59-42C6-44AC-AED4-7CC6D1F1A673}" type="slidenum">
              <a:rPr lang="cs-CZ" smtClean="0"/>
              <a:t>‹#›</a:t>
            </a:fld>
            <a:endParaRPr lang="cs-CZ"/>
          </a:p>
        </p:txBody>
      </p:sp>
      <p:sp>
        <p:nvSpPr>
          <p:cNvPr id="7" name="Title 6"/>
          <p:cNvSpPr>
            <a:spLocks noGrp="1"/>
          </p:cNvSpPr>
          <p:nvPr>
            <p:ph type="title"/>
          </p:nvPr>
        </p:nvSpPr>
        <p:spPr/>
        <p:txBody>
          <a:bodyPr/>
          <a:lstStyle/>
          <a:p>
            <a:r>
              <a:rPr lang="cs-CZ" smtClean="0"/>
              <a:t>Kliknutím lze upravit styl.</a:t>
            </a:r>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2EE898CC-DFAC-466D-A5A4-55D2F86DF396}" type="datetimeFigureOut">
              <a:rPr lang="cs-CZ" smtClean="0"/>
              <a:t>1.4.2013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9745E59-42C6-44AC-AED4-7CC6D1F1A673}" type="slidenum">
              <a:rPr lang="cs-CZ" smtClean="0"/>
              <a:t>‹#›</a:t>
            </a:fld>
            <a:endParaRPr lang="cs-CZ"/>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2EE898CC-DFAC-466D-A5A4-55D2F86DF396}" type="datetimeFigureOut">
              <a:rPr lang="cs-CZ" smtClean="0"/>
              <a:t>1.4.2013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9745E59-42C6-44AC-AED4-7CC6D1F1A673}" type="slidenum">
              <a:rPr lang="cs-CZ" smtClean="0"/>
              <a:t>‹#›</a:t>
            </a:fld>
            <a:endParaRPr lang="cs-CZ"/>
          </a:p>
        </p:txBody>
      </p:sp>
      <p:sp>
        <p:nvSpPr>
          <p:cNvPr id="9" name="Content Placeholder 8"/>
          <p:cNvSpPr>
            <a:spLocks noGrp="1"/>
          </p:cNvSpPr>
          <p:nvPr>
            <p:ph sz="quarter" idx="13"/>
          </p:nvPr>
        </p:nvSpPr>
        <p:spPr>
          <a:xfrm>
            <a:off x="676655"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2EE898CC-DFAC-466D-A5A4-55D2F86DF396}" type="datetimeFigureOut">
              <a:rPr lang="cs-CZ" smtClean="0"/>
              <a:t>1.4.2013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9745E59-42C6-44AC-AED4-7CC6D1F1A673}" type="slidenum">
              <a:rPr lang="cs-CZ" smtClean="0"/>
              <a:t>‹#›</a:t>
            </a:fld>
            <a:endParaRPr lang="cs-CZ"/>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2EE898CC-DFAC-466D-A5A4-55D2F86DF396}" type="datetimeFigureOut">
              <a:rPr lang="cs-CZ" smtClean="0"/>
              <a:t>1.4.2013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9745E59-42C6-44AC-AED4-7CC6D1F1A673}" type="slidenum">
              <a:rPr lang="cs-CZ" smtClean="0"/>
              <a:t>‹#›</a:t>
            </a:fld>
            <a:endParaRPr lang="cs-CZ"/>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EE898CC-DFAC-466D-A5A4-55D2F86DF396}" type="datetimeFigureOut">
              <a:rPr lang="cs-CZ" smtClean="0"/>
              <a:t>1.4.2013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9745E59-42C6-44AC-AED4-7CC6D1F1A673}" type="slidenum">
              <a:rPr lang="cs-CZ" smtClean="0"/>
              <a:t>‹#›</a:t>
            </a:fld>
            <a:endParaRPr lang="cs-CZ"/>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E898CC-DFAC-466D-A5A4-55D2F86DF396}" type="datetimeFigureOut">
              <a:rPr lang="cs-CZ" smtClean="0"/>
              <a:t>1.4.2013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9745E59-42C6-44AC-AED4-7CC6D1F1A673}" type="slidenum">
              <a:rPr lang="cs-CZ" smtClean="0"/>
              <a:t>‹#›</a:t>
            </a:fld>
            <a:endParaRPr lang="cs-C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cs-CZ" smtClean="0"/>
              <a:t>Kliknutím lze upravit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cs-CZ" smtClean="0"/>
              <a:t>Kliknutím lze upravit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2EE898CC-DFAC-466D-A5A4-55D2F86DF396}" type="datetimeFigureOut">
              <a:rPr lang="cs-CZ" smtClean="0"/>
              <a:t>1.4.2013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9745E59-42C6-44AC-AED4-7CC6D1F1A673}" type="slidenum">
              <a:rPr lang="cs-CZ" smtClean="0"/>
              <a:t>‹#›</a:t>
            </a:fld>
            <a:endParaRPr lang="cs-C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EE898CC-DFAC-466D-A5A4-55D2F86DF396}" type="datetimeFigureOut">
              <a:rPr lang="cs-CZ" smtClean="0"/>
              <a:t>1.4.2013</a:t>
            </a:fld>
            <a:endParaRPr lang="cs-C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cs-C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9745E59-42C6-44AC-AED4-7CC6D1F1A673}" type="slidenum">
              <a:rPr lang="cs-CZ" smtClean="0"/>
              <a:t>‹#›</a:t>
            </a:fld>
            <a:endParaRPr lang="cs-C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W2HoDdq2u8w&amp;list=UUHfa-V6VuYcwtiS0GLAOv7g&amp;index=4&amp;feature=plc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www.orientacnibeh.cz/csob/cojeob.php" TargetMode="External"/><Relationship Id="rId2" Type="http://schemas.openxmlformats.org/officeDocument/2006/relationships/hyperlink" Target="http://www.orientacnisporty.cz/" TargetMode="External"/><Relationship Id="rId1" Type="http://schemas.openxmlformats.org/officeDocument/2006/relationships/slideLayout" Target="../slideLayouts/slideLayout2.xml"/><Relationship Id="rId5" Type="http://schemas.openxmlformats.org/officeDocument/2006/relationships/hyperlink" Target="http://vco-ob.cz/index.php" TargetMode="External"/><Relationship Id="rId4" Type="http://schemas.openxmlformats.org/officeDocument/2006/relationships/hyperlink" Target="http://cs.wikipedia.org/wiki/Orienta%C4%8Dn%C3%AD_b%C4%9B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dirty="0" smtClean="0"/>
              <a:t>ORIENTAČNÍ BĚH</a:t>
            </a:r>
            <a:endParaRPr lang="cs-CZ" sz="6000" dirty="0"/>
          </a:p>
        </p:txBody>
      </p:sp>
      <p:sp>
        <p:nvSpPr>
          <p:cNvPr id="3" name="Podnadpis 2"/>
          <p:cNvSpPr>
            <a:spLocks noGrp="1"/>
          </p:cNvSpPr>
          <p:nvPr>
            <p:ph type="subTitle" idx="1"/>
          </p:nvPr>
        </p:nvSpPr>
        <p:spPr/>
        <p:txBody>
          <a:bodyPr/>
          <a:lstStyle/>
          <a:p>
            <a:r>
              <a:rPr lang="cs-CZ" dirty="0" smtClean="0"/>
              <a:t>vše o orientačním běhu</a:t>
            </a:r>
            <a:endParaRPr lang="cs-CZ" dirty="0"/>
          </a:p>
        </p:txBody>
      </p:sp>
      <p:sp>
        <p:nvSpPr>
          <p:cNvPr id="4" name="TextovéPole 3"/>
          <p:cNvSpPr txBox="1"/>
          <p:nvPr/>
        </p:nvSpPr>
        <p:spPr>
          <a:xfrm>
            <a:off x="179512" y="6453336"/>
            <a:ext cx="8640960" cy="369332"/>
          </a:xfrm>
          <a:prstGeom prst="rect">
            <a:avLst/>
          </a:prstGeom>
          <a:noFill/>
        </p:spPr>
        <p:txBody>
          <a:bodyPr wrap="square" rtlCol="0">
            <a:spAutoFit/>
          </a:bodyPr>
          <a:lstStyle/>
          <a:p>
            <a:pPr algn="ctr"/>
            <a:r>
              <a:rPr lang="cs-CZ" dirty="0" smtClean="0">
                <a:solidFill>
                  <a:schemeClr val="accent2">
                    <a:lumMod val="75000"/>
                  </a:schemeClr>
                </a:solidFill>
                <a:latin typeface="Calibri" pitchFamily="34" charset="0"/>
                <a:cs typeface="Calibri" pitchFamily="34" charset="0"/>
              </a:rPr>
              <a:t>Martin Křivda						       Dobruška, 2012</a:t>
            </a:r>
            <a:endParaRPr lang="cs-CZ" dirty="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24670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1520" y="2708920"/>
            <a:ext cx="7408333" cy="3450696"/>
          </a:xfrm>
        </p:spPr>
        <p:txBody>
          <a:bodyPr>
            <a:normAutofit/>
          </a:bodyPr>
          <a:lstStyle/>
          <a:p>
            <a:pPr marL="0" indent="0">
              <a:buNone/>
            </a:pPr>
            <a:r>
              <a:rPr lang="cs-CZ" sz="1800" dirty="0">
                <a:latin typeface="Calibri" pitchFamily="34" charset="0"/>
                <a:cs typeface="Calibri" pitchFamily="34" charset="0"/>
              </a:rPr>
              <a:t>Buzola slouží k rychlé a přesné orientaci mapy a </a:t>
            </a:r>
            <a:r>
              <a:rPr lang="cs-CZ" sz="1800" b="1" dirty="0">
                <a:latin typeface="Calibri" pitchFamily="34" charset="0"/>
                <a:cs typeface="Calibri" pitchFamily="34" charset="0"/>
              </a:rPr>
              <a:t>k určení směru běhu</a:t>
            </a:r>
            <a:r>
              <a:rPr lang="cs-CZ" sz="1800" dirty="0">
                <a:latin typeface="Calibri" pitchFamily="34" charset="0"/>
                <a:cs typeface="Calibri" pitchFamily="34" charset="0"/>
              </a:rPr>
              <a:t> (azimutu). Jde o jednoduchý přístroj (jeho podstatnou část tvoří kompas), který svojí konstrukcí umožňuje: </a:t>
            </a:r>
            <a:endParaRPr lang="cs-CZ" sz="1800" dirty="0" smtClean="0">
              <a:latin typeface="Calibri" pitchFamily="34" charset="0"/>
              <a:cs typeface="Calibri" pitchFamily="34" charset="0"/>
            </a:endParaRPr>
          </a:p>
          <a:p>
            <a:r>
              <a:rPr lang="cs-CZ" sz="1800" dirty="0" smtClean="0">
                <a:latin typeface="Calibri" pitchFamily="34" charset="0"/>
                <a:cs typeface="Calibri" pitchFamily="34" charset="0"/>
              </a:rPr>
              <a:t>určit </a:t>
            </a:r>
            <a:r>
              <a:rPr lang="cs-CZ" sz="1800" dirty="0">
                <a:latin typeface="Calibri" pitchFamily="34" charset="0"/>
                <a:cs typeface="Calibri" pitchFamily="34" charset="0"/>
              </a:rPr>
              <a:t>sever, nutný k orientaci mapy </a:t>
            </a:r>
          </a:p>
          <a:p>
            <a:r>
              <a:rPr lang="cs-CZ" sz="1800" dirty="0">
                <a:latin typeface="Calibri" pitchFamily="34" charset="0"/>
                <a:cs typeface="Calibri" pitchFamily="34" charset="0"/>
              </a:rPr>
              <a:t>sledovat nastavený azimut - směr běhu </a:t>
            </a:r>
          </a:p>
          <a:p>
            <a:r>
              <a:rPr lang="cs-CZ" sz="1800" dirty="0">
                <a:latin typeface="Calibri" pitchFamily="34" charset="0"/>
                <a:cs typeface="Calibri" pitchFamily="34" charset="0"/>
              </a:rPr>
              <a:t>pomocí měřítka určovat vzdálenost na mapě </a:t>
            </a:r>
          </a:p>
        </p:txBody>
      </p:sp>
      <p:sp>
        <p:nvSpPr>
          <p:cNvPr id="3" name="Nadpis 2"/>
          <p:cNvSpPr>
            <a:spLocks noGrp="1"/>
          </p:cNvSpPr>
          <p:nvPr>
            <p:ph type="title"/>
          </p:nvPr>
        </p:nvSpPr>
        <p:spPr/>
        <p:txBody>
          <a:bodyPr/>
          <a:lstStyle/>
          <a:p>
            <a:r>
              <a:rPr lang="cs-CZ" dirty="0" smtClean="0"/>
              <a:t>Buzola</a:t>
            </a:r>
            <a:endParaRPr lang="cs-CZ" dirty="0"/>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34290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251520" y="4857750"/>
            <a:ext cx="3384376" cy="1338828"/>
          </a:xfrm>
          <a:prstGeom prst="rect">
            <a:avLst/>
          </a:prstGeom>
          <a:noFill/>
        </p:spPr>
        <p:txBody>
          <a:bodyPr wrap="square" rtlCol="0">
            <a:spAutoFit/>
          </a:bodyPr>
          <a:lstStyle/>
          <a:p>
            <a:pPr>
              <a:lnSpc>
                <a:spcPct val="150000"/>
              </a:lnSpc>
            </a:pPr>
            <a:r>
              <a:rPr lang="cs-CZ" b="1" u="sng" dirty="0" smtClean="0">
                <a:solidFill>
                  <a:schemeClr val="tx2"/>
                </a:solidFill>
                <a:latin typeface="Calibri" pitchFamily="34" charset="0"/>
                <a:cs typeface="Calibri" pitchFamily="34" charset="0"/>
              </a:rPr>
              <a:t>Používají se 2 druhy buzol:</a:t>
            </a:r>
          </a:p>
          <a:p>
            <a:pPr marL="285750" indent="-285750">
              <a:lnSpc>
                <a:spcPct val="150000"/>
              </a:lnSpc>
              <a:buFont typeface="Wingdings" pitchFamily="2" charset="2"/>
              <a:buChar char="ü"/>
            </a:pPr>
            <a:r>
              <a:rPr lang="cs-CZ" dirty="0" smtClean="0">
                <a:solidFill>
                  <a:schemeClr val="tx2"/>
                </a:solidFill>
                <a:latin typeface="Calibri" pitchFamily="34" charset="0"/>
                <a:cs typeface="Calibri" pitchFamily="34" charset="0"/>
              </a:rPr>
              <a:t>palcové</a:t>
            </a:r>
          </a:p>
          <a:p>
            <a:pPr marL="285750" indent="-285750">
              <a:lnSpc>
                <a:spcPct val="150000"/>
              </a:lnSpc>
              <a:buFont typeface="Wingdings" pitchFamily="2" charset="2"/>
              <a:buChar char="ü"/>
            </a:pPr>
            <a:r>
              <a:rPr lang="cs-CZ" dirty="0" smtClean="0">
                <a:solidFill>
                  <a:schemeClr val="tx2"/>
                </a:solidFill>
                <a:latin typeface="Calibri" pitchFamily="34" charset="0"/>
                <a:cs typeface="Calibri" pitchFamily="34" charset="0"/>
              </a:rPr>
              <a:t>deskové</a:t>
            </a:r>
            <a:endParaRPr lang="cs-CZ" dirty="0">
              <a:solidFill>
                <a:schemeClr val="tx2"/>
              </a:solidFill>
              <a:latin typeface="Calibri" pitchFamily="34" charset="0"/>
              <a:cs typeface="Calibri" pitchFamily="34" charset="0"/>
            </a:endParaRPr>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936" y="4565154"/>
            <a:ext cx="2292846" cy="229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402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par>
                          <p:cTn id="8" fill="hold">
                            <p:stCondLst>
                              <p:cond delay="5000"/>
                            </p:stCondLst>
                            <p:childTnLst>
                              <p:par>
                                <p:cTn id="9" presetID="36" presetClass="path" presetSubtype="0" accel="50000" decel="50000" fill="hold" nodeType="afterEffect">
                                  <p:stCondLst>
                                    <p:cond delay="0"/>
                                  </p:stCondLst>
                                  <p:childTnLst>
                                    <p:animMotion origin="layout" path="M 5.55556E-7 4.81036E-7 L -0.03715 -0.04903 C -0.05365 -0.07077 -0.12222 -0.03122 -0.16181 0.02174 L -0.25122 0.14154 " pathEditMode="relative" rAng="8091595" ptsTypes="FfFF">
                                      <p:cBhvr>
                                        <p:cTn id="10" dur="2000" fill="hold"/>
                                        <p:tgtEl>
                                          <p:spTgt spid="2050"/>
                                        </p:tgtEl>
                                        <p:attrNameLst>
                                          <p:attrName>ppt_x</p:attrName>
                                          <p:attrName>ppt_y</p:attrName>
                                        </p:attrNameLst>
                                      </p:cBhvr>
                                      <p:rCtr x="-12569" y="7077"/>
                                    </p:animMotion>
                                  </p:childTnLst>
                                </p:cTn>
                              </p:par>
                              <p:par>
                                <p:cTn id="11" presetID="43" presetClass="path" presetSubtype="0" accel="50000" decel="50000" fill="hold" nodeType="withEffect">
                                  <p:stCondLst>
                                    <p:cond delay="0"/>
                                  </p:stCondLst>
                                  <p:childTnLst>
                                    <p:animMotion origin="layout" path="M 3.61111E-6 9.25069E-8 L 0.1302 9.25069E-8 C 0.18871 9.25069E-8 0.26059 -0.04255 0.26059 -0.07724 L 0.26059 -0.15426 " pathEditMode="relative" rAng="0" ptsTypes="FfFF">
                                      <p:cBhvr>
                                        <p:cTn id="12" dur="2000" fill="hold"/>
                                        <p:tgtEl>
                                          <p:spTgt spid="2051"/>
                                        </p:tgtEl>
                                        <p:attrNameLst>
                                          <p:attrName>ppt_x</p:attrName>
                                          <p:attrName>ppt_y</p:attrName>
                                        </p:attrNameLst>
                                      </p:cBhvr>
                                      <p:rCtr x="13021" y="-77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0"/>
            <a:r>
              <a:rPr lang="cs-CZ" sz="1800" dirty="0">
                <a:latin typeface="Calibri" pitchFamily="34" charset="0"/>
                <a:cs typeface="Calibri" pitchFamily="34" charset="0"/>
              </a:rPr>
              <a:t>Piktogramy popisují detailně </a:t>
            </a:r>
            <a:r>
              <a:rPr lang="cs-CZ" sz="1800" dirty="0" smtClean="0">
                <a:latin typeface="Calibri" pitchFamily="34" charset="0"/>
                <a:cs typeface="Calibri" pitchFamily="34" charset="0"/>
              </a:rPr>
              <a:t>polohu kontrolu, a tím pomohou běžcům rychleji kontrolu dohledat</a:t>
            </a:r>
            <a:endParaRPr lang="cs-CZ" sz="1800" dirty="0">
              <a:latin typeface="Calibri" pitchFamily="34" charset="0"/>
              <a:cs typeface="Calibri" pitchFamily="34" charset="0"/>
            </a:endParaRPr>
          </a:p>
          <a:p>
            <a:pPr lvl="0"/>
            <a:endParaRPr lang="cs-CZ" dirty="0"/>
          </a:p>
          <a:p>
            <a:endParaRPr lang="cs-CZ" sz="1900" dirty="0" smtClean="0">
              <a:latin typeface="Calibri" pitchFamily="34" charset="0"/>
              <a:cs typeface="Calibri" pitchFamily="34" charset="0"/>
            </a:endParaRPr>
          </a:p>
          <a:p>
            <a:endParaRPr lang="cs-CZ" sz="1900" dirty="0">
              <a:latin typeface="Calibri" pitchFamily="34" charset="0"/>
              <a:cs typeface="Calibri" pitchFamily="34" charset="0"/>
            </a:endParaRPr>
          </a:p>
          <a:p>
            <a:r>
              <a:rPr lang="cs-CZ" sz="1900" dirty="0" smtClean="0">
                <a:latin typeface="Calibri" pitchFamily="34" charset="0"/>
                <a:cs typeface="Calibri" pitchFamily="34" charset="0"/>
              </a:rPr>
              <a:t>Závodník </a:t>
            </a:r>
            <a:r>
              <a:rPr lang="cs-CZ" sz="1900" dirty="0">
                <a:latin typeface="Calibri" pitchFamily="34" charset="0"/>
                <a:cs typeface="Calibri" pitchFamily="34" charset="0"/>
              </a:rPr>
              <a:t>podle popisů zjistí:</a:t>
            </a:r>
          </a:p>
          <a:p>
            <a:pPr lvl="1"/>
            <a:r>
              <a:rPr lang="cs-CZ" sz="1400" dirty="0">
                <a:latin typeface="Calibri" pitchFamily="34" charset="0"/>
                <a:cs typeface="Calibri" pitchFamily="34" charset="0"/>
              </a:rPr>
              <a:t>jak má dlouhou trať a její převýšení</a:t>
            </a:r>
          </a:p>
          <a:p>
            <a:pPr lvl="1"/>
            <a:r>
              <a:rPr lang="cs-CZ" sz="1400" dirty="0">
                <a:latin typeface="Calibri" pitchFamily="34" charset="0"/>
                <a:cs typeface="Calibri" pitchFamily="34" charset="0"/>
              </a:rPr>
              <a:t>počet kontrol</a:t>
            </a:r>
          </a:p>
          <a:p>
            <a:pPr lvl="1"/>
            <a:r>
              <a:rPr lang="cs-CZ" sz="1400" dirty="0">
                <a:latin typeface="Calibri" pitchFamily="34" charset="0"/>
                <a:cs typeface="Calibri" pitchFamily="34" charset="0"/>
              </a:rPr>
              <a:t>jakými kódy (čísly) </a:t>
            </a:r>
            <a:r>
              <a:rPr lang="cs-CZ" sz="1400" dirty="0" smtClean="0">
                <a:latin typeface="Calibri" pitchFamily="34" charset="0"/>
                <a:cs typeface="Calibri" pitchFamily="34" charset="0"/>
              </a:rPr>
              <a:t>jsou </a:t>
            </a:r>
            <a:r>
              <a:rPr lang="cs-CZ" sz="1400" dirty="0">
                <a:latin typeface="Calibri" pitchFamily="34" charset="0"/>
                <a:cs typeface="Calibri" pitchFamily="34" charset="0"/>
              </a:rPr>
              <a:t>kontroly označeny [sloupec B]</a:t>
            </a:r>
          </a:p>
          <a:p>
            <a:pPr lvl="1"/>
            <a:r>
              <a:rPr lang="cs-CZ" sz="1400" dirty="0">
                <a:latin typeface="Calibri" pitchFamily="34" charset="0"/>
                <a:cs typeface="Calibri" pitchFamily="34" charset="0"/>
              </a:rPr>
              <a:t>objekt kontroly (např. výrazný strom) [sloupec D]</a:t>
            </a:r>
          </a:p>
          <a:p>
            <a:pPr lvl="1"/>
            <a:r>
              <a:rPr lang="cs-CZ" sz="1400" dirty="0">
                <a:latin typeface="Calibri" pitchFamily="34" charset="0"/>
                <a:cs typeface="Calibri" pitchFamily="34" charset="0"/>
              </a:rPr>
              <a:t>umístění kontroly vzhledem k objektu (např. severozápadní strana) [sloupec G</a:t>
            </a:r>
            <a:r>
              <a:rPr lang="cs-CZ" sz="1400" dirty="0" smtClean="0">
                <a:latin typeface="Calibri" pitchFamily="34" charset="0"/>
                <a:cs typeface="Calibri" pitchFamily="34" charset="0"/>
              </a:rPr>
              <a:t>]</a:t>
            </a:r>
            <a:endParaRPr lang="cs-CZ" sz="1400" dirty="0">
              <a:latin typeface="Calibri" pitchFamily="34" charset="0"/>
              <a:cs typeface="Calibri" pitchFamily="34" charset="0"/>
            </a:endParaRPr>
          </a:p>
        </p:txBody>
      </p:sp>
      <p:sp>
        <p:nvSpPr>
          <p:cNvPr id="3" name="Nadpis 2"/>
          <p:cNvSpPr>
            <a:spLocks noGrp="1"/>
          </p:cNvSpPr>
          <p:nvPr>
            <p:ph type="title"/>
          </p:nvPr>
        </p:nvSpPr>
        <p:spPr/>
        <p:txBody>
          <a:bodyPr/>
          <a:lstStyle/>
          <a:p>
            <a:r>
              <a:rPr lang="cs-CZ" dirty="0" smtClean="0"/>
              <a:t>Piktogramy (popisy kontrol)</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429000"/>
            <a:ext cx="1622780" cy="200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835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200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736677"/>
            <a:ext cx="3206651" cy="21213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obsah 1"/>
          <p:cNvSpPr>
            <a:spLocks noGrp="1"/>
          </p:cNvSpPr>
          <p:nvPr>
            <p:ph idx="1"/>
          </p:nvPr>
        </p:nvSpPr>
        <p:spPr>
          <a:xfrm>
            <a:off x="539552" y="2420888"/>
            <a:ext cx="7408333" cy="3450696"/>
          </a:xfrm>
        </p:spPr>
        <p:txBody>
          <a:bodyPr>
            <a:normAutofit fontScale="77500" lnSpcReduction="20000"/>
          </a:bodyPr>
          <a:lstStyle/>
          <a:p>
            <a:r>
              <a:rPr lang="cs-CZ" sz="2300" dirty="0">
                <a:latin typeface="Calibri" pitchFamily="34" charset="0"/>
                <a:cs typeface="Calibri" pitchFamily="34" charset="0"/>
              </a:rPr>
              <a:t>Závodů v orientačním běhu se může účastnit </a:t>
            </a:r>
            <a:r>
              <a:rPr lang="cs-CZ" sz="2300" b="1" dirty="0">
                <a:latin typeface="Calibri" pitchFamily="34" charset="0"/>
                <a:cs typeface="Calibri" pitchFamily="34" charset="0"/>
              </a:rPr>
              <a:t>úplně každý</a:t>
            </a:r>
            <a:r>
              <a:rPr lang="cs-CZ" sz="2300" dirty="0">
                <a:latin typeface="Calibri" pitchFamily="34" charset="0"/>
                <a:cs typeface="Calibri" pitchFamily="34" charset="0"/>
              </a:rPr>
              <a:t>! Na závodech je vypisováno mnoho různých kategorií s tratěmi různých délek a obtížnosti, odstupňovaných podle věku, pohlaví a náročnosti. To proto, aby se spolu utkávali věkově a </a:t>
            </a:r>
            <a:r>
              <a:rPr lang="cs-CZ" sz="2300" dirty="0" smtClean="0">
                <a:latin typeface="Calibri" pitchFamily="34" charset="0"/>
                <a:cs typeface="Calibri" pitchFamily="34" charset="0"/>
              </a:rPr>
              <a:t>výkonnostně </a:t>
            </a:r>
            <a:r>
              <a:rPr lang="cs-CZ" sz="2300" dirty="0">
                <a:latin typeface="Calibri" pitchFamily="34" charset="0"/>
                <a:cs typeface="Calibri" pitchFamily="34" charset="0"/>
              </a:rPr>
              <a:t>stejní závodníci a závodnice.</a:t>
            </a:r>
          </a:p>
          <a:p>
            <a:r>
              <a:rPr lang="cs-CZ" sz="2300" dirty="0">
                <a:latin typeface="Calibri" pitchFamily="34" charset="0"/>
                <a:cs typeface="Calibri" pitchFamily="34" charset="0"/>
              </a:rPr>
              <a:t>V nejvyšších elitních kategoriích běhají závodníci s ambicemi na reprezentaci (od roku 1966 se konají mistrovství světa), pro méně ambiciózní jsou vypisovány další kategorie nižších </a:t>
            </a:r>
            <a:r>
              <a:rPr lang="cs-CZ" sz="2300" dirty="0" smtClean="0">
                <a:latin typeface="Calibri" pitchFamily="34" charset="0"/>
                <a:cs typeface="Calibri" pitchFamily="34" charset="0"/>
              </a:rPr>
              <a:t>výkonnostních </a:t>
            </a:r>
            <a:r>
              <a:rPr lang="cs-CZ" sz="2300" dirty="0">
                <a:latin typeface="Calibri" pitchFamily="34" charset="0"/>
                <a:cs typeface="Calibri" pitchFamily="34" charset="0"/>
              </a:rPr>
              <a:t>tříd.</a:t>
            </a:r>
          </a:p>
          <a:p>
            <a:r>
              <a:rPr lang="cs-CZ" sz="2300" dirty="0">
                <a:latin typeface="Calibri" pitchFamily="34" charset="0"/>
                <a:cs typeface="Calibri" pitchFamily="34" charset="0"/>
              </a:rPr>
              <a:t>Kategorie jsou vypsány pro děti od 10-ti roků až po 80-ti leté veterány, a tak si každý najde své soupeře a odpovídající trať. Na závody tedy může jezdit opravdu celá rodina. Pro mnohé se OB stává skutečným „životním stylem“ s celoživotním provozováním tohoto sportu.</a:t>
            </a:r>
          </a:p>
          <a:p>
            <a:endParaRPr lang="cs-CZ" dirty="0"/>
          </a:p>
        </p:txBody>
      </p:sp>
      <p:sp>
        <p:nvSpPr>
          <p:cNvPr id="3" name="Nadpis 2"/>
          <p:cNvSpPr>
            <a:spLocks noGrp="1"/>
          </p:cNvSpPr>
          <p:nvPr>
            <p:ph type="title"/>
          </p:nvPr>
        </p:nvSpPr>
        <p:spPr/>
        <p:txBody>
          <a:bodyPr/>
          <a:lstStyle/>
          <a:p>
            <a:r>
              <a:rPr lang="cs-CZ" dirty="0" smtClean="0"/>
              <a:t>Kategorie</a:t>
            </a:r>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626" y="4964309"/>
            <a:ext cx="2808312" cy="18578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6010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9" presetClass="entr" presetSubtype="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dissolve">
                                      <p:cBhvr>
                                        <p:cTn id="25" dur="500"/>
                                        <p:tgtEl>
                                          <p:spTgt spid="2051"/>
                                        </p:tgtEl>
                                      </p:cBhvr>
                                    </p:animEffect>
                                  </p:childTnLst>
                                </p:cTn>
                              </p:par>
                            </p:childTnLst>
                          </p:cTn>
                        </p:par>
                        <p:par>
                          <p:cTn id="26" fill="hold">
                            <p:stCondLst>
                              <p:cond delay="3500"/>
                            </p:stCondLst>
                            <p:childTnLst>
                              <p:par>
                                <p:cTn id="27" presetID="9" presetClass="entr" presetSubtype="0"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dissolv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1800" dirty="0">
                <a:latin typeface="Calibri" pitchFamily="34" charset="0"/>
                <a:cs typeface="Calibri" pitchFamily="34" charset="0"/>
              </a:rPr>
              <a:t>K účasti na závodech v pěším OB nepotřebujete žádné nákladné vybavení. To hlavní </a:t>
            </a:r>
            <a:r>
              <a:rPr lang="cs-CZ" sz="1800" dirty="0" smtClean="0">
                <a:latin typeface="Calibri" pitchFamily="34" charset="0"/>
                <a:cs typeface="Calibri" pitchFamily="34" charset="0"/>
              </a:rPr>
              <a:t>–SI čip a </a:t>
            </a:r>
            <a:r>
              <a:rPr lang="cs-CZ" sz="1800" dirty="0">
                <a:latin typeface="Calibri" pitchFamily="34" charset="0"/>
                <a:cs typeface="Calibri" pitchFamily="34" charset="0"/>
              </a:rPr>
              <a:t>buzolu – lze pro začátek zapůjčit, v </a:t>
            </a:r>
            <a:r>
              <a:rPr lang="cs-CZ" sz="1800" dirty="0" smtClean="0">
                <a:latin typeface="Calibri" pitchFamily="34" charset="0"/>
                <a:cs typeface="Calibri" pitchFamily="34" charset="0"/>
              </a:rPr>
              <a:t>případě koupě </a:t>
            </a:r>
            <a:r>
              <a:rPr lang="cs-CZ" sz="1800" dirty="0">
                <a:latin typeface="Calibri" pitchFamily="34" charset="0"/>
                <a:cs typeface="Calibri" pitchFamily="34" charset="0"/>
              </a:rPr>
              <a:t>vydrží i 10 let. Z obuvi je nejvhodnější ta, která nebude podkluzovat v lesním terénu. </a:t>
            </a:r>
            <a:endParaRPr lang="cs-CZ" sz="1800" dirty="0" smtClean="0">
              <a:latin typeface="Calibri" pitchFamily="34" charset="0"/>
              <a:cs typeface="Calibri" pitchFamily="34" charset="0"/>
            </a:endParaRPr>
          </a:p>
          <a:p>
            <a:r>
              <a:rPr lang="cs-CZ" sz="1800" dirty="0" smtClean="0">
                <a:latin typeface="Calibri" pitchFamily="34" charset="0"/>
                <a:cs typeface="Calibri" pitchFamily="34" charset="0"/>
              </a:rPr>
              <a:t>Na </a:t>
            </a:r>
            <a:r>
              <a:rPr lang="cs-CZ" sz="1800" dirty="0">
                <a:latin typeface="Calibri" pitchFamily="34" charset="0"/>
                <a:cs typeface="Calibri" pitchFamily="34" charset="0"/>
              </a:rPr>
              <a:t>oblečení lze použít lehký sportovní úbor, ve kterém se </a:t>
            </a:r>
            <a:r>
              <a:rPr lang="cs-CZ" sz="1800" dirty="0" smtClean="0">
                <a:latin typeface="Calibri" pitchFamily="34" charset="0"/>
                <a:cs typeface="Calibri" pitchFamily="34" charset="0"/>
              </a:rPr>
              <a:t>nebudete </a:t>
            </a:r>
            <a:r>
              <a:rPr lang="cs-CZ" sz="1800" dirty="0">
                <a:latin typeface="Calibri" pitchFamily="34" charset="0"/>
                <a:cs typeface="Calibri" pitchFamily="34" charset="0"/>
              </a:rPr>
              <a:t>příliš potit a kterému nevadí případný déšť a bláto. Speciální </a:t>
            </a:r>
            <a:r>
              <a:rPr lang="cs-CZ" sz="1800" dirty="0" smtClean="0">
                <a:latin typeface="Calibri" pitchFamily="34" charset="0"/>
                <a:cs typeface="Calibri" pitchFamily="34" charset="0"/>
              </a:rPr>
              <a:t>výbavu </a:t>
            </a:r>
            <a:r>
              <a:rPr lang="cs-CZ" sz="1800" dirty="0">
                <a:latin typeface="Calibri" pitchFamily="34" charset="0"/>
                <a:cs typeface="Calibri" pitchFamily="34" charset="0"/>
              </a:rPr>
              <a:t>pro OB, </a:t>
            </a:r>
            <a:r>
              <a:rPr lang="cs-CZ" sz="1800" dirty="0" smtClean="0">
                <a:latin typeface="Calibri" pitchFamily="34" charset="0"/>
                <a:cs typeface="Calibri" pitchFamily="34" charset="0"/>
              </a:rPr>
              <a:t>buzolu, čip </a:t>
            </a:r>
            <a:r>
              <a:rPr lang="cs-CZ" sz="1800" dirty="0">
                <a:latin typeface="Calibri" pitchFamily="34" charset="0"/>
                <a:cs typeface="Calibri" pitchFamily="34" charset="0"/>
              </a:rPr>
              <a:t>či boty se „špunty“ lze zakoupit </a:t>
            </a:r>
            <a:r>
              <a:rPr lang="cs-CZ" sz="1800" dirty="0" smtClean="0">
                <a:latin typeface="Calibri" pitchFamily="34" charset="0"/>
                <a:cs typeface="Calibri" pitchFamily="34" charset="0"/>
              </a:rPr>
              <a:t>na všech větších závodech. </a:t>
            </a:r>
            <a:endParaRPr lang="cs-CZ" sz="1800" dirty="0">
              <a:latin typeface="Calibri" pitchFamily="34" charset="0"/>
              <a:cs typeface="Calibri" pitchFamily="34" charset="0"/>
            </a:endParaRPr>
          </a:p>
        </p:txBody>
      </p:sp>
      <p:sp>
        <p:nvSpPr>
          <p:cNvPr id="3" name="Nadpis 2"/>
          <p:cNvSpPr>
            <a:spLocks noGrp="1"/>
          </p:cNvSpPr>
          <p:nvPr>
            <p:ph type="title"/>
          </p:nvPr>
        </p:nvSpPr>
        <p:spPr/>
        <p:txBody>
          <a:bodyPr/>
          <a:lstStyle/>
          <a:p>
            <a:r>
              <a:rPr lang="cs-CZ" dirty="0" smtClean="0"/>
              <a:t>Vhodná výstroj a výzbroj</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807363"/>
            <a:ext cx="2592288" cy="201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3879"/>
          <a:stretch/>
        </p:blipFill>
        <p:spPr bwMode="auto">
          <a:xfrm>
            <a:off x="2907627" y="5059616"/>
            <a:ext cx="2566363" cy="151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58053"/>
          <a:stretch/>
        </p:blipFill>
        <p:spPr bwMode="auto">
          <a:xfrm>
            <a:off x="5652120" y="5184158"/>
            <a:ext cx="2868051" cy="126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4363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anim calcmode="lin" valueType="num">
                                      <p:cBhvr>
                                        <p:cTn id="14" dur="1000" fill="hold"/>
                                        <p:tgtEl>
                                          <p:spTgt spid="1027"/>
                                        </p:tgtEl>
                                        <p:attrNameLst>
                                          <p:attrName>ppt_x</p:attrName>
                                        </p:attrNameLst>
                                      </p:cBhvr>
                                      <p:tavLst>
                                        <p:tav tm="0">
                                          <p:val>
                                            <p:strVal val="#ppt_x"/>
                                          </p:val>
                                        </p:tav>
                                        <p:tav tm="100000">
                                          <p:val>
                                            <p:strVal val="#ppt_x"/>
                                          </p:val>
                                        </p:tav>
                                      </p:tavLst>
                                    </p:anim>
                                    <p:anim calcmode="lin" valueType="num">
                                      <p:cBhvr>
                                        <p:cTn id="15" dur="1000" fill="hold"/>
                                        <p:tgtEl>
                                          <p:spTgt spid="10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79512" y="2564904"/>
            <a:ext cx="6120680" cy="4104456"/>
          </a:xfrm>
        </p:spPr>
        <p:txBody>
          <a:bodyPr>
            <a:normAutofit fontScale="62500" lnSpcReduction="20000"/>
          </a:bodyPr>
          <a:lstStyle/>
          <a:p>
            <a:pPr marL="457200" indent="-457200">
              <a:buClrTx/>
              <a:buFont typeface="+mj-lt"/>
              <a:buAutoNum type="arabicPeriod"/>
            </a:pPr>
            <a:r>
              <a:rPr lang="cs-CZ" sz="2000" dirty="0">
                <a:solidFill>
                  <a:schemeClr val="tx1"/>
                </a:solidFill>
                <a:latin typeface="Calibri" pitchFamily="34" charset="0"/>
                <a:cs typeface="Calibri" pitchFamily="34" charset="0"/>
              </a:rPr>
              <a:t>Po odstartování si v klidu prohlédněte mapu. Její sever je vždy na horním okraji. Podle uvedeného měřítka si uvědomte přepočet vzdáleností. </a:t>
            </a:r>
            <a:r>
              <a:rPr lang="cs-CZ" sz="2000" dirty="0" smtClean="0">
                <a:solidFill>
                  <a:schemeClr val="tx1"/>
                </a:solidFill>
                <a:latin typeface="Calibri" pitchFamily="34" charset="0"/>
                <a:cs typeface="Calibri" pitchFamily="34" charset="0"/>
              </a:rPr>
              <a:t> </a:t>
            </a:r>
          </a:p>
          <a:p>
            <a:pPr marL="457200" indent="-457200">
              <a:buClrTx/>
              <a:buFont typeface="+mj-lt"/>
              <a:buAutoNum type="arabicPeriod"/>
            </a:pPr>
            <a:r>
              <a:rPr lang="cs-CZ" sz="2000" dirty="0" smtClean="0">
                <a:solidFill>
                  <a:schemeClr val="tx1"/>
                </a:solidFill>
                <a:latin typeface="Calibri" pitchFamily="34" charset="0"/>
                <a:cs typeface="Calibri" pitchFamily="34" charset="0"/>
              </a:rPr>
              <a:t>Mapu </a:t>
            </a:r>
            <a:r>
              <a:rPr lang="cs-CZ" sz="2000" dirty="0">
                <a:solidFill>
                  <a:schemeClr val="tx1"/>
                </a:solidFill>
                <a:latin typeface="Calibri" pitchFamily="34" charset="0"/>
                <a:cs typeface="Calibri" pitchFamily="34" charset="0"/>
              </a:rPr>
              <a:t>si zorientujte, tj. otočte tak, aby sever na mapě odpovídal severu na buzole a tím i směry na mapě odpovídaly směrům ve skutečnosti. Mapu je nutno mít zorientovánu po celou dobu závodu. </a:t>
            </a:r>
            <a:endParaRPr lang="cs-CZ" sz="2000" dirty="0" smtClean="0">
              <a:solidFill>
                <a:schemeClr val="tx1"/>
              </a:solidFill>
              <a:latin typeface="Calibri" pitchFamily="34" charset="0"/>
              <a:cs typeface="Calibri" pitchFamily="34" charset="0"/>
            </a:endParaRPr>
          </a:p>
          <a:p>
            <a:pPr marL="457200" indent="-457200">
              <a:buClrTx/>
              <a:buFont typeface="+mj-lt"/>
              <a:buAutoNum type="arabicPeriod"/>
            </a:pPr>
            <a:r>
              <a:rPr lang="cs-CZ" sz="2000" dirty="0" smtClean="0">
                <a:solidFill>
                  <a:schemeClr val="tx1"/>
                </a:solidFill>
                <a:latin typeface="Calibri" pitchFamily="34" charset="0"/>
                <a:cs typeface="Calibri" pitchFamily="34" charset="0"/>
              </a:rPr>
              <a:t>Z </a:t>
            </a:r>
            <a:r>
              <a:rPr lang="cs-CZ" sz="2000" dirty="0">
                <a:solidFill>
                  <a:schemeClr val="tx1"/>
                </a:solidFill>
                <a:latin typeface="Calibri" pitchFamily="34" charset="0"/>
                <a:cs typeface="Calibri" pitchFamily="34" charset="0"/>
              </a:rPr>
              <a:t>místa startu (na mapě!) zvolte postup na první kontrolu (O1). Přímá spojnice mezi kontrolami však není návodem na ideální postup. Někdy se vyplatí jít po cestách, jindy obejít kopec nebo hluboké údolí, někdy kombinace obojího. </a:t>
            </a:r>
            <a:endParaRPr lang="cs-CZ" sz="2000" dirty="0" smtClean="0">
              <a:solidFill>
                <a:schemeClr val="tx1"/>
              </a:solidFill>
              <a:latin typeface="Calibri" pitchFamily="34" charset="0"/>
              <a:cs typeface="Calibri" pitchFamily="34" charset="0"/>
            </a:endParaRPr>
          </a:p>
          <a:p>
            <a:pPr marL="457200" indent="-457200">
              <a:buClrTx/>
              <a:buFont typeface="+mj-lt"/>
              <a:buAutoNum type="arabicPeriod"/>
            </a:pPr>
            <a:r>
              <a:rPr lang="cs-CZ" sz="2000" dirty="0" smtClean="0">
                <a:solidFill>
                  <a:schemeClr val="tx1"/>
                </a:solidFill>
                <a:latin typeface="Calibri" pitchFamily="34" charset="0"/>
                <a:cs typeface="Calibri" pitchFamily="34" charset="0"/>
              </a:rPr>
              <a:t>Vrstevnice </a:t>
            </a:r>
            <a:r>
              <a:rPr lang="cs-CZ" sz="2000" dirty="0">
                <a:solidFill>
                  <a:schemeClr val="tx1"/>
                </a:solidFill>
                <a:latin typeface="Calibri" pitchFamily="34" charset="0"/>
                <a:cs typeface="Calibri" pitchFamily="34" charset="0"/>
              </a:rPr>
              <a:t>na mapě zobrazují terén – čím jsou vrstevnice hustší, tím je svah strmější a </a:t>
            </a:r>
            <a:r>
              <a:rPr lang="cs-CZ" sz="2000" dirty="0" smtClean="0">
                <a:solidFill>
                  <a:schemeClr val="tx1"/>
                </a:solidFill>
                <a:latin typeface="Calibri" pitchFamily="34" charset="0"/>
                <a:cs typeface="Calibri" pitchFamily="34" charset="0"/>
              </a:rPr>
              <a:t>naopak.</a:t>
            </a:r>
          </a:p>
          <a:p>
            <a:pPr marL="457200" indent="-457200">
              <a:buClrTx/>
              <a:buFont typeface="+mj-lt"/>
              <a:buAutoNum type="arabicPeriod"/>
            </a:pPr>
            <a:r>
              <a:rPr lang="cs-CZ" sz="2000" dirty="0" smtClean="0">
                <a:solidFill>
                  <a:schemeClr val="tx1"/>
                </a:solidFill>
                <a:latin typeface="Calibri" pitchFamily="34" charset="0"/>
                <a:cs typeface="Calibri" pitchFamily="34" charset="0"/>
              </a:rPr>
              <a:t>Máte-li </a:t>
            </a:r>
            <a:r>
              <a:rPr lang="cs-CZ" sz="2000" dirty="0">
                <a:solidFill>
                  <a:schemeClr val="tx1"/>
                </a:solidFill>
                <a:latin typeface="Calibri" pitchFamily="34" charset="0"/>
                <a:cs typeface="Calibri" pitchFamily="34" charset="0"/>
              </a:rPr>
              <a:t>promyšlen postup na první kontrolu, můžete běžet. Ale vždy jen tak rychle, aby jste stále věděli, kde jste. Na postupu stále sledujte výrazné orientační body. Je-li orientace obtížná, musíte zpomalit a běžet opatrněji. </a:t>
            </a:r>
            <a:endParaRPr lang="cs-CZ" sz="2000" dirty="0" smtClean="0">
              <a:solidFill>
                <a:schemeClr val="tx1"/>
              </a:solidFill>
              <a:latin typeface="Calibri" pitchFamily="34" charset="0"/>
              <a:cs typeface="Calibri" pitchFamily="34" charset="0"/>
            </a:endParaRPr>
          </a:p>
          <a:p>
            <a:pPr marL="457200" indent="-457200">
              <a:buClrTx/>
              <a:buFont typeface="+mj-lt"/>
              <a:buAutoNum type="arabicPeriod"/>
            </a:pPr>
            <a:r>
              <a:rPr lang="cs-CZ" sz="2000" dirty="0" smtClean="0">
                <a:solidFill>
                  <a:schemeClr val="tx1"/>
                </a:solidFill>
                <a:latin typeface="Calibri" pitchFamily="34" charset="0"/>
                <a:cs typeface="Calibri" pitchFamily="34" charset="0"/>
              </a:rPr>
              <a:t>Naleznete-li </a:t>
            </a:r>
            <a:r>
              <a:rPr lang="cs-CZ" sz="2000" dirty="0">
                <a:solidFill>
                  <a:schemeClr val="tx1"/>
                </a:solidFill>
                <a:latin typeface="Calibri" pitchFamily="34" charset="0"/>
                <a:cs typeface="Calibri" pitchFamily="34" charset="0"/>
              </a:rPr>
              <a:t>první kontrolu, srovnejte její kód s popisem kontrol. Pokud se shodují, označte kontrolu do příslušného políčka startovního průkazu. </a:t>
            </a:r>
            <a:endParaRPr lang="cs-CZ" sz="2000" dirty="0" smtClean="0">
              <a:solidFill>
                <a:schemeClr val="tx1"/>
              </a:solidFill>
              <a:latin typeface="Calibri" pitchFamily="34" charset="0"/>
              <a:cs typeface="Calibri" pitchFamily="34" charset="0"/>
            </a:endParaRPr>
          </a:p>
          <a:p>
            <a:pPr marL="457200" indent="-457200">
              <a:buClrTx/>
              <a:buFont typeface="+mj-lt"/>
              <a:buAutoNum type="arabicPeriod"/>
            </a:pPr>
            <a:r>
              <a:rPr lang="cs-CZ" sz="2000" dirty="0" smtClean="0">
                <a:solidFill>
                  <a:schemeClr val="tx1"/>
                </a:solidFill>
                <a:latin typeface="Calibri" pitchFamily="34" charset="0"/>
                <a:cs typeface="Calibri" pitchFamily="34" charset="0"/>
              </a:rPr>
              <a:t>Stejně </a:t>
            </a:r>
            <a:r>
              <a:rPr lang="cs-CZ" sz="2000" dirty="0">
                <a:solidFill>
                  <a:schemeClr val="tx1"/>
                </a:solidFill>
                <a:latin typeface="Calibri" pitchFamily="34" charset="0"/>
                <a:cs typeface="Calibri" pitchFamily="34" charset="0"/>
              </a:rPr>
              <a:t>postupujte na další kontroly (–O2–O3–O4–...) až do cíle. </a:t>
            </a:r>
            <a:r>
              <a:rPr lang="cs-CZ" sz="2000" b="1" i="1" dirty="0">
                <a:solidFill>
                  <a:schemeClr val="tx1"/>
                </a:solidFill>
                <a:latin typeface="Calibri" pitchFamily="34" charset="0"/>
                <a:cs typeface="Calibri" pitchFamily="34" charset="0"/>
              </a:rPr>
              <a:t>Každý začátek se zdá být obtížný. </a:t>
            </a:r>
            <a:endParaRPr lang="cs-CZ" sz="2000" b="1" i="1" dirty="0" smtClean="0">
              <a:solidFill>
                <a:schemeClr val="tx1"/>
              </a:solidFill>
              <a:latin typeface="Calibri" pitchFamily="34" charset="0"/>
              <a:cs typeface="Calibri" pitchFamily="34" charset="0"/>
            </a:endParaRPr>
          </a:p>
          <a:p>
            <a:pPr marL="0" indent="0">
              <a:buNone/>
            </a:pPr>
            <a:endParaRPr lang="cs-CZ" b="1" i="1" dirty="0">
              <a:solidFill>
                <a:schemeClr val="tx1"/>
              </a:solidFill>
            </a:endParaRPr>
          </a:p>
          <a:p>
            <a:pPr marL="0" indent="0">
              <a:buNone/>
            </a:pPr>
            <a:r>
              <a:rPr lang="cs-CZ" sz="2300" b="1" i="1" dirty="0" smtClean="0">
                <a:solidFill>
                  <a:schemeClr val="tx1"/>
                </a:solidFill>
                <a:latin typeface="Calibri" pitchFamily="34" charset="0"/>
                <a:cs typeface="Calibri" pitchFamily="34" charset="0"/>
              </a:rPr>
              <a:t>Nemějte </a:t>
            </a:r>
            <a:r>
              <a:rPr lang="cs-CZ" sz="2300" b="1" i="1" dirty="0">
                <a:solidFill>
                  <a:schemeClr val="tx1"/>
                </a:solidFill>
                <a:latin typeface="Calibri" pitchFamily="34" charset="0"/>
                <a:cs typeface="Calibri" pitchFamily="34" charset="0"/>
              </a:rPr>
              <a:t>však obavy. Až najdete svou první kontrolu a doběhnete svůj první závod, bude to vaše první velké vítězství.</a:t>
            </a:r>
            <a:r>
              <a:rPr lang="cs-CZ" sz="2300" dirty="0">
                <a:solidFill>
                  <a:schemeClr val="tx1"/>
                </a:solidFill>
                <a:latin typeface="Calibri" pitchFamily="34" charset="0"/>
                <a:cs typeface="Calibri" pitchFamily="34" charset="0"/>
              </a:rPr>
              <a:t> </a:t>
            </a:r>
            <a:br>
              <a:rPr lang="cs-CZ" sz="2300" dirty="0">
                <a:solidFill>
                  <a:schemeClr val="tx1"/>
                </a:solidFill>
                <a:latin typeface="Calibri" pitchFamily="34" charset="0"/>
                <a:cs typeface="Calibri" pitchFamily="34" charset="0"/>
              </a:rPr>
            </a:br>
            <a:endParaRPr lang="cs-CZ" sz="2300" dirty="0">
              <a:solidFill>
                <a:schemeClr val="tx1"/>
              </a:solidFill>
              <a:latin typeface="Calibri" pitchFamily="34" charset="0"/>
              <a:cs typeface="Calibri" pitchFamily="34" charset="0"/>
            </a:endParaRPr>
          </a:p>
          <a:p>
            <a:endParaRPr lang="cs-CZ" dirty="0">
              <a:solidFill>
                <a:schemeClr val="tx1"/>
              </a:solidFill>
            </a:endParaRPr>
          </a:p>
        </p:txBody>
      </p:sp>
      <p:sp>
        <p:nvSpPr>
          <p:cNvPr id="3" name="Nadpis 2"/>
          <p:cNvSpPr>
            <a:spLocks noGrp="1"/>
          </p:cNvSpPr>
          <p:nvPr>
            <p:ph type="title"/>
          </p:nvPr>
        </p:nvSpPr>
        <p:spPr/>
        <p:txBody>
          <a:bodyPr/>
          <a:lstStyle/>
          <a:p>
            <a:r>
              <a:rPr lang="cs-CZ" dirty="0" smtClean="0"/>
              <a:t>Rady pro závod</a:t>
            </a:r>
            <a:endParaRPr lang="cs-CZ"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50" r="14827"/>
          <a:stretch/>
        </p:blipFill>
        <p:spPr bwMode="auto">
          <a:xfrm>
            <a:off x="6300192" y="2780928"/>
            <a:ext cx="2548329" cy="305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574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31"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par>
                          <p:cTn id="16" fill="hold">
                            <p:stCondLst>
                              <p:cond delay="3000"/>
                            </p:stCondLst>
                            <p:childTnLst>
                              <p:par>
                                <p:cTn id="17" presetID="55" presetClass="entr" presetSubtype="0" fill="hold" grpId="0" nodeType="afterEffect">
                                  <p:stCondLst>
                                    <p:cond delay="200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1" end="1"/>
                                            </p:txEl>
                                          </p:spTgt>
                                        </p:tgtEl>
                                      </p:cBhvr>
                                    </p:animEffect>
                                  </p:childTnLst>
                                </p:cTn>
                              </p:par>
                            </p:childTnLst>
                          </p:cTn>
                        </p:par>
                        <p:par>
                          <p:cTn id="22" fill="hold">
                            <p:stCondLst>
                              <p:cond delay="6000"/>
                            </p:stCondLst>
                            <p:childTnLst>
                              <p:par>
                                <p:cTn id="23" presetID="55" presetClass="entr" presetSubtype="0" fill="hold" grpId="0" nodeType="afterEffect">
                                  <p:stCondLst>
                                    <p:cond delay="200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2">
                                            <p:txEl>
                                              <p:pRg st="2" end="2"/>
                                            </p:txEl>
                                          </p:spTgt>
                                        </p:tgtEl>
                                      </p:cBhvr>
                                    </p:animEffect>
                                  </p:childTnLst>
                                </p:cTn>
                              </p:par>
                            </p:childTnLst>
                          </p:cTn>
                        </p:par>
                        <p:par>
                          <p:cTn id="28" fill="hold">
                            <p:stCondLst>
                              <p:cond delay="9000"/>
                            </p:stCondLst>
                            <p:childTnLst>
                              <p:par>
                                <p:cTn id="29" presetID="55" presetClass="entr" presetSubtype="0" fill="hold" grpId="0" nodeType="afterEffect">
                                  <p:stCondLst>
                                    <p:cond delay="200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3" end="3"/>
                                            </p:txEl>
                                          </p:spTgt>
                                        </p:tgtEl>
                                      </p:cBhvr>
                                    </p:animEffect>
                                  </p:childTnLst>
                                </p:cTn>
                              </p:par>
                            </p:childTnLst>
                          </p:cTn>
                        </p:par>
                        <p:par>
                          <p:cTn id="34" fill="hold">
                            <p:stCondLst>
                              <p:cond delay="12000"/>
                            </p:stCondLst>
                            <p:childTnLst>
                              <p:par>
                                <p:cTn id="35" presetID="55" presetClass="entr" presetSubtype="0" fill="hold" grpId="0" nodeType="afterEffect">
                                  <p:stCondLst>
                                    <p:cond delay="200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p:cTn id="3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4" end="4"/>
                                            </p:txEl>
                                          </p:spTgt>
                                        </p:tgtEl>
                                      </p:cBhvr>
                                    </p:animEffect>
                                  </p:childTnLst>
                                </p:cTn>
                              </p:par>
                            </p:childTnLst>
                          </p:cTn>
                        </p:par>
                        <p:par>
                          <p:cTn id="40" fill="hold">
                            <p:stCondLst>
                              <p:cond delay="15000"/>
                            </p:stCondLst>
                            <p:childTnLst>
                              <p:par>
                                <p:cTn id="41" presetID="55" presetClass="entr" presetSubtype="0" fill="hold" grpId="0" nodeType="afterEffect">
                                  <p:stCondLst>
                                    <p:cond delay="200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2">
                                            <p:txEl>
                                              <p:pRg st="5" end="5"/>
                                            </p:txEl>
                                          </p:spTgt>
                                        </p:tgtEl>
                                      </p:cBhvr>
                                    </p:animEffect>
                                  </p:childTnLst>
                                </p:cTn>
                              </p:par>
                            </p:childTnLst>
                          </p:cTn>
                        </p:par>
                        <p:par>
                          <p:cTn id="46" fill="hold">
                            <p:stCondLst>
                              <p:cond delay="18000"/>
                            </p:stCondLst>
                            <p:childTnLst>
                              <p:par>
                                <p:cTn id="47" presetID="55" presetClass="entr" presetSubtype="0" fill="hold" grpId="0" nodeType="afterEffect">
                                  <p:stCondLst>
                                    <p:cond delay="200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6" end="6"/>
                                            </p:txEl>
                                          </p:spTgt>
                                        </p:tgtEl>
                                      </p:cBhvr>
                                    </p:animEffect>
                                  </p:childTnLst>
                                </p:cTn>
                              </p:par>
                            </p:childTnLst>
                          </p:cTn>
                        </p:par>
                        <p:par>
                          <p:cTn id="52" fill="hold">
                            <p:stCondLst>
                              <p:cond delay="21000"/>
                            </p:stCondLst>
                            <p:childTnLst>
                              <p:par>
                                <p:cTn id="53" presetID="55" presetClass="entr" presetSubtype="0" fill="hold" grpId="0" nodeType="afterEffect">
                                  <p:stCondLst>
                                    <p:cond delay="200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p:cTn id="55"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72067" y="2675467"/>
            <a:ext cx="7408333" cy="2769757"/>
          </a:xfrm>
        </p:spPr>
        <p:txBody>
          <a:bodyPr/>
          <a:lstStyle/>
          <a:p>
            <a:endParaRPr lang="cs-CZ" dirty="0"/>
          </a:p>
        </p:txBody>
      </p:sp>
      <p:sp>
        <p:nvSpPr>
          <p:cNvPr id="3" name="Nadpis 2"/>
          <p:cNvSpPr>
            <a:spLocks noGrp="1"/>
          </p:cNvSpPr>
          <p:nvPr>
            <p:ph type="title"/>
          </p:nvPr>
        </p:nvSpPr>
        <p:spPr/>
        <p:txBody>
          <a:bodyPr/>
          <a:lstStyle/>
          <a:p>
            <a:r>
              <a:rPr lang="cs-CZ" dirty="0"/>
              <a:t>K</a:t>
            </a:r>
            <a:r>
              <a:rPr lang="cs-CZ" dirty="0" smtClean="0"/>
              <a:t>rátká video ukázka</a:t>
            </a:r>
            <a:endParaRPr lang="cs-CZ" dirty="0"/>
          </a:p>
        </p:txBody>
      </p:sp>
      <p:sp>
        <p:nvSpPr>
          <p:cNvPr id="5" name="TextovéPole 4"/>
          <p:cNvSpPr txBox="1"/>
          <p:nvPr/>
        </p:nvSpPr>
        <p:spPr>
          <a:xfrm>
            <a:off x="868594" y="5701898"/>
            <a:ext cx="7416824" cy="369332"/>
          </a:xfrm>
          <a:prstGeom prst="rect">
            <a:avLst/>
          </a:prstGeom>
          <a:noFill/>
        </p:spPr>
        <p:txBody>
          <a:bodyPr wrap="square" rtlCol="0">
            <a:spAutoFit/>
          </a:bodyPr>
          <a:lstStyle/>
          <a:p>
            <a:pPr marL="285750" indent="-285750">
              <a:buFont typeface="Wingdings" pitchFamily="2" charset="2"/>
              <a:buChar char="§"/>
            </a:pPr>
            <a:r>
              <a:rPr lang="cs-CZ" dirty="0" smtClean="0"/>
              <a:t>celé video z orientačních závodů Východočeského poháru </a:t>
            </a:r>
            <a:r>
              <a:rPr lang="cs-CZ" dirty="0" smtClean="0">
                <a:hlinkClick r:id="rId2"/>
              </a:rPr>
              <a:t>ZDE</a:t>
            </a:r>
            <a:r>
              <a:rPr lang="cs-CZ" dirty="0" smtClean="0"/>
              <a:t>!</a:t>
            </a:r>
            <a:endParaRPr lang="cs-CZ" dirty="0"/>
          </a:p>
        </p:txBody>
      </p:sp>
    </p:spTree>
    <p:extLst>
      <p:ext uri="{BB962C8B-B14F-4D97-AF65-F5344CB8AC3E}">
        <p14:creationId xmlns:p14="http://schemas.microsoft.com/office/powerpoint/2010/main" val="384660772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Hlavní partneři</a:t>
            </a:r>
            <a:endParaRPr lang="cs-CZ" dirty="0"/>
          </a:p>
        </p:txBody>
      </p:sp>
      <p:pic>
        <p:nvPicPr>
          <p:cNvPr id="1026"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11560" y="2564904"/>
            <a:ext cx="3744416" cy="12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678259"/>
            <a:ext cx="3522290" cy="98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5" y="3933056"/>
            <a:ext cx="2318854" cy="103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061" y="5350333"/>
            <a:ext cx="1913758" cy="116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5291776"/>
            <a:ext cx="2722382" cy="128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819" y="4053147"/>
            <a:ext cx="2730479" cy="66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5455" y="3694094"/>
            <a:ext cx="1144578" cy="135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4759" y="4730301"/>
            <a:ext cx="20764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21439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r>
              <a:rPr lang="cs-CZ" b="1" dirty="0" smtClean="0"/>
              <a:t>Český svaz orientačních sportů</a:t>
            </a:r>
          </a:p>
          <a:p>
            <a:pPr marL="0" indent="0">
              <a:buNone/>
            </a:pPr>
            <a:r>
              <a:rPr lang="cs-CZ" dirty="0" smtClean="0"/>
              <a:t>	</a:t>
            </a:r>
            <a:r>
              <a:rPr lang="cs-CZ" sz="1900" dirty="0" smtClean="0">
                <a:hlinkClick r:id="rId2"/>
              </a:rPr>
              <a:t>http</a:t>
            </a:r>
            <a:r>
              <a:rPr lang="cs-CZ" sz="1900" dirty="0">
                <a:hlinkClick r:id="rId2"/>
              </a:rPr>
              <a:t>://www.orientacnisporty.cz</a:t>
            </a:r>
            <a:r>
              <a:rPr lang="cs-CZ" sz="1900" dirty="0" smtClean="0">
                <a:hlinkClick r:id="rId2"/>
              </a:rPr>
              <a:t>/</a:t>
            </a:r>
            <a:endParaRPr lang="cs-CZ" sz="1900" dirty="0" smtClean="0"/>
          </a:p>
          <a:p>
            <a:r>
              <a:rPr lang="cs-CZ" b="1" dirty="0" smtClean="0"/>
              <a:t>ABC orientačního běhu</a:t>
            </a:r>
          </a:p>
          <a:p>
            <a:pPr marL="0" indent="0">
              <a:buNone/>
            </a:pPr>
            <a:r>
              <a:rPr lang="cs-CZ" b="1" dirty="0" smtClean="0"/>
              <a:t>	</a:t>
            </a:r>
            <a:r>
              <a:rPr lang="cs-CZ" sz="1900" dirty="0" smtClean="0">
                <a:hlinkClick r:id="rId3"/>
              </a:rPr>
              <a:t>http</a:t>
            </a:r>
            <a:r>
              <a:rPr lang="cs-CZ" sz="1900" dirty="0">
                <a:hlinkClick r:id="rId3"/>
              </a:rPr>
              <a:t>://</a:t>
            </a:r>
            <a:r>
              <a:rPr lang="cs-CZ" sz="1900" dirty="0" smtClean="0">
                <a:hlinkClick r:id="rId3"/>
              </a:rPr>
              <a:t>www.orientacnibeh.cz/csob/cojeob.php</a:t>
            </a:r>
            <a:endParaRPr lang="cs-CZ" sz="1900" dirty="0" smtClean="0"/>
          </a:p>
          <a:p>
            <a:r>
              <a:rPr lang="cs-CZ" b="1" dirty="0" smtClean="0"/>
              <a:t>Wikipedie – orientační běh</a:t>
            </a:r>
          </a:p>
          <a:p>
            <a:pPr marL="0" indent="0">
              <a:buNone/>
            </a:pPr>
            <a:r>
              <a:rPr lang="cs-CZ" b="1" dirty="0" smtClean="0"/>
              <a:t>	</a:t>
            </a:r>
            <a:r>
              <a:rPr lang="cs-CZ" sz="1900" dirty="0" smtClean="0">
                <a:hlinkClick r:id="rId4"/>
              </a:rPr>
              <a:t>http</a:t>
            </a:r>
            <a:r>
              <a:rPr lang="cs-CZ" sz="1900" dirty="0">
                <a:hlinkClick r:id="rId4"/>
              </a:rPr>
              <a:t>://</a:t>
            </a:r>
            <a:r>
              <a:rPr lang="cs-CZ" sz="1900" dirty="0" smtClean="0">
                <a:hlinkClick r:id="rId4"/>
              </a:rPr>
              <a:t>cs.wikipedia.org/wiki/Orienta%C4%8Dn%C3%AD_b%C4%9Bh</a:t>
            </a:r>
            <a:endParaRPr lang="cs-CZ" dirty="0" smtClean="0"/>
          </a:p>
          <a:p>
            <a:r>
              <a:rPr lang="cs-CZ" b="1" dirty="0" smtClean="0"/>
              <a:t>Východočeská oblast</a:t>
            </a:r>
          </a:p>
          <a:p>
            <a:pPr marL="0" indent="0">
              <a:buNone/>
            </a:pPr>
            <a:r>
              <a:rPr lang="cs-CZ" dirty="0" smtClean="0"/>
              <a:t>	</a:t>
            </a:r>
            <a:r>
              <a:rPr lang="cs-CZ" sz="1900" dirty="0" smtClean="0">
                <a:hlinkClick r:id="rId5"/>
              </a:rPr>
              <a:t>http</a:t>
            </a:r>
            <a:r>
              <a:rPr lang="cs-CZ" sz="1900" dirty="0">
                <a:hlinkClick r:id="rId5"/>
              </a:rPr>
              <a:t>://</a:t>
            </a:r>
            <a:r>
              <a:rPr lang="cs-CZ" sz="1900" dirty="0" smtClean="0">
                <a:hlinkClick r:id="rId5"/>
              </a:rPr>
              <a:t>vco-ob.cz/index.php</a:t>
            </a:r>
            <a:endParaRPr lang="cs-CZ" dirty="0" smtClean="0"/>
          </a:p>
          <a:p>
            <a:pPr marL="0" indent="0">
              <a:buNone/>
            </a:pPr>
            <a:endParaRPr lang="cs-CZ" dirty="0" smtClean="0"/>
          </a:p>
          <a:p>
            <a:pPr marL="0" indent="0">
              <a:buNone/>
            </a:pPr>
            <a:endParaRPr lang="cs-CZ" b="1" dirty="0"/>
          </a:p>
        </p:txBody>
      </p:sp>
      <p:sp>
        <p:nvSpPr>
          <p:cNvPr id="3" name="Nadpis 2"/>
          <p:cNvSpPr>
            <a:spLocks noGrp="1"/>
          </p:cNvSpPr>
          <p:nvPr>
            <p:ph type="title"/>
          </p:nvPr>
        </p:nvSpPr>
        <p:spPr/>
        <p:txBody>
          <a:bodyPr/>
          <a:lstStyle/>
          <a:p>
            <a:r>
              <a:rPr lang="cs-CZ" dirty="0" smtClean="0"/>
              <a:t>Odkazy</a:t>
            </a:r>
            <a:endParaRPr lang="cs-CZ" dirty="0"/>
          </a:p>
        </p:txBody>
      </p:sp>
    </p:spTree>
    <p:extLst>
      <p:ext uri="{BB962C8B-B14F-4D97-AF65-F5344CB8AC3E}">
        <p14:creationId xmlns:p14="http://schemas.microsoft.com/office/powerpoint/2010/main" val="240379067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lgn="just">
              <a:buNone/>
            </a:pPr>
            <a:r>
              <a:rPr lang="cs-CZ" dirty="0"/>
              <a:t>Orientační běh </a:t>
            </a:r>
            <a:r>
              <a:rPr lang="cs-CZ" dirty="0" smtClean="0"/>
              <a:t>(dále zkratka </a:t>
            </a:r>
            <a:r>
              <a:rPr lang="cs-CZ" dirty="0"/>
              <a:t>OB) je </a:t>
            </a:r>
            <a:r>
              <a:rPr lang="cs-CZ" b="1" dirty="0"/>
              <a:t>moderní sportovní odvětví</a:t>
            </a:r>
            <a:r>
              <a:rPr lang="cs-CZ" dirty="0"/>
              <a:t> vytrvalostního charakteru, při němž je nutno se správně a rychle orientovat v neznámém terénu. Při závodě se hledají kontrolní stanoviště (kontroly) ve stanoveném pořadí a v nejkratším možném čase. Cestu mezi kontrolami si každý volí podle vlastní úvahy za pomoci mapy, buzoly a stručného popisu kontrol. O úspěchu v závodě rozhoduje tedy správná orientace a rychlý běh. </a:t>
            </a:r>
          </a:p>
        </p:txBody>
      </p:sp>
      <p:sp>
        <p:nvSpPr>
          <p:cNvPr id="2" name="Nadpis 1"/>
          <p:cNvSpPr>
            <a:spLocks noGrp="1"/>
          </p:cNvSpPr>
          <p:nvPr>
            <p:ph type="title"/>
          </p:nvPr>
        </p:nvSpPr>
        <p:spPr/>
        <p:txBody>
          <a:bodyPr/>
          <a:lstStyle/>
          <a:p>
            <a:r>
              <a:rPr lang="cs-CZ" dirty="0" smtClean="0"/>
              <a:t>Co je orientační běh?</a:t>
            </a:r>
            <a:endParaRPr lang="cs-CZ" dirty="0"/>
          </a:p>
        </p:txBody>
      </p:sp>
    </p:spTree>
    <p:extLst>
      <p:ext uri="{BB962C8B-B14F-4D97-AF65-F5344CB8AC3E}">
        <p14:creationId xmlns:p14="http://schemas.microsoft.com/office/powerpoint/2010/main" val="2456127746"/>
      </p:ext>
    </p:extLst>
  </p:cSld>
  <p:clrMapOvr>
    <a:masterClrMapping/>
  </p:clrMapOvr>
  <p:transition spd="slow" advTm="15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1520" y="2708920"/>
            <a:ext cx="7408333" cy="3450696"/>
          </a:xfrm>
        </p:spPr>
        <p:txBody>
          <a:bodyPr>
            <a:normAutofit lnSpcReduction="10000"/>
          </a:bodyPr>
          <a:lstStyle/>
          <a:p>
            <a:pPr marL="0" indent="0" algn="just">
              <a:buNone/>
            </a:pPr>
            <a:r>
              <a:rPr lang="cs-CZ" sz="1800" dirty="0">
                <a:latin typeface="Calibri" pitchFamily="34" charset="0"/>
                <a:cs typeface="Calibri" pitchFamily="34" charset="0"/>
              </a:rPr>
              <a:t>Kolébkou orientačního běhu je Skandinávie, která má pro něj ideální podmínky - rozlehlé lesy a orientačně náročné terény. První závod v OB se uskutečnil 31. října 1897 v norském Oslu. Zúčastnilo se jej 8 mužských startujících, kteří soupeřili na trati dlouhé 10,5 km se 3 kontrolami. Čas vítěze byl 1:41:07. Postupně se rozšířil také do Švédska a Finska, kde během první poloviny XX. století vznikly národní svazy, systém soutěží atd. Do dalších míst Evropy a světa se začal šířit až ve druhé pol. XX. stol</a:t>
            </a:r>
            <a:r>
              <a:rPr lang="cs-CZ" sz="1800" dirty="0" smtClean="0">
                <a:latin typeface="Calibri" pitchFamily="34" charset="0"/>
                <a:cs typeface="Calibri" pitchFamily="34" charset="0"/>
              </a:rPr>
              <a:t>.</a:t>
            </a:r>
          </a:p>
          <a:p>
            <a:pPr marL="0" indent="0" algn="just">
              <a:buNone/>
            </a:pPr>
            <a:endParaRPr lang="cs-CZ" sz="1800" dirty="0" smtClean="0">
              <a:latin typeface="Calibri" pitchFamily="34" charset="0"/>
              <a:cs typeface="Calibri" pitchFamily="34" charset="0"/>
            </a:endParaRPr>
          </a:p>
          <a:p>
            <a:pPr marL="0" indent="0" algn="just">
              <a:buNone/>
            </a:pPr>
            <a:r>
              <a:rPr lang="cs-CZ" sz="1800" dirty="0" smtClean="0">
                <a:latin typeface="Calibri" pitchFamily="34" charset="0"/>
                <a:cs typeface="Calibri" pitchFamily="34" charset="0"/>
              </a:rPr>
              <a:t>Do </a:t>
            </a:r>
            <a:r>
              <a:rPr lang="cs-CZ" sz="1800" dirty="0">
                <a:latin typeface="Calibri" pitchFamily="34" charset="0"/>
                <a:cs typeface="Calibri" pitchFamily="34" charset="0"/>
              </a:rPr>
              <a:t>Česka (resp. tehdejšího Československa) se orientační běh dostal zásluhou turistů, kteří přivezli zkušenosti právě z pobytu ve Skandinávii. Vytvořili však svou variantu vycházející více z turistiky - vícečlenné hlídky, zátěž, ústní zkoušky, zákaz běhání. Prvky turistiky ale postupně mizely a na základě mezinárodních kontaktů se sport přibližoval skandinávskému pojetí.</a:t>
            </a:r>
          </a:p>
        </p:txBody>
      </p:sp>
      <p:sp>
        <p:nvSpPr>
          <p:cNvPr id="3" name="Nadpis 2"/>
          <p:cNvSpPr>
            <a:spLocks noGrp="1"/>
          </p:cNvSpPr>
          <p:nvPr>
            <p:ph type="title"/>
          </p:nvPr>
        </p:nvSpPr>
        <p:spPr/>
        <p:txBody>
          <a:bodyPr/>
          <a:lstStyle/>
          <a:p>
            <a:r>
              <a:rPr lang="cs-CZ" dirty="0" smtClean="0"/>
              <a:t>Historie</a:t>
            </a:r>
            <a:endParaRPr lang="cs-CZ" dirty="0"/>
          </a:p>
        </p:txBody>
      </p:sp>
    </p:spTree>
    <p:extLst>
      <p:ext uri="{BB962C8B-B14F-4D97-AF65-F5344CB8AC3E}">
        <p14:creationId xmlns:p14="http://schemas.microsoft.com/office/powerpoint/2010/main" val="1076191313"/>
      </p:ext>
    </p:extLst>
  </p:cSld>
  <p:clrMapOvr>
    <a:masterClrMapping/>
  </p:clrMapOvr>
  <p:transition spd="slow" advTm="2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anim calcmode="lin" valueType="num">
                                      <p:cBhvr>
                                        <p:cTn id="8"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500"/>
                                        <p:tgtEl>
                                          <p:spTgt spid="2">
                                            <p:txEl>
                                              <p:pRg st="2" end="2"/>
                                            </p:txEl>
                                          </p:spTgt>
                                        </p:tgtEl>
                                      </p:cBhvr>
                                    </p:animEffect>
                                    <p:anim calcmode="lin" valueType="num">
                                      <p:cBhvr>
                                        <p:cTn id="13"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72067" y="2420888"/>
            <a:ext cx="7408333" cy="4437112"/>
          </a:xfrm>
        </p:spPr>
        <p:txBody>
          <a:bodyPr>
            <a:normAutofit lnSpcReduction="10000"/>
          </a:bodyPr>
          <a:lstStyle/>
          <a:p>
            <a:r>
              <a:rPr lang="cs-CZ" dirty="0" smtClean="0"/>
              <a:t>pěší OB</a:t>
            </a:r>
          </a:p>
          <a:p>
            <a:pPr lvl="1">
              <a:buFont typeface="Wingdings" pitchFamily="2" charset="2"/>
              <a:buChar char="q"/>
            </a:pPr>
            <a:r>
              <a:rPr lang="cs-CZ" sz="1200" b="1" dirty="0">
                <a:latin typeface="Calibri" pitchFamily="34" charset="0"/>
                <a:cs typeface="Calibri" pitchFamily="34" charset="0"/>
              </a:rPr>
              <a:t>Orientační běh</a:t>
            </a:r>
            <a:r>
              <a:rPr lang="cs-CZ" sz="1200" dirty="0">
                <a:latin typeface="Calibri" pitchFamily="34" charset="0"/>
                <a:cs typeface="Calibri" pitchFamily="34" charset="0"/>
              </a:rPr>
              <a:t> (zkratka OB, angl. Orienteering) je sport založený na schopnosti orientace v terénu s mapou a buzolou. Účastníci na startu obdrží mapu, obvykle terénu, který neznají. Na mapě jsou vyznačena kontrolní stanoviště (</a:t>
            </a:r>
            <a:r>
              <a:rPr lang="cs-CZ" sz="1200" i="1" dirty="0">
                <a:latin typeface="Calibri" pitchFamily="34" charset="0"/>
                <a:cs typeface="Calibri" pitchFamily="34" charset="0"/>
              </a:rPr>
              <a:t>kontroly</a:t>
            </a:r>
            <a:r>
              <a:rPr lang="cs-CZ" sz="1200" dirty="0">
                <a:latin typeface="Calibri" pitchFamily="34" charset="0"/>
                <a:cs typeface="Calibri" pitchFamily="34" charset="0"/>
              </a:rPr>
              <a:t>), která mají účastníci nalézt v určeném pořadí.</a:t>
            </a:r>
            <a:endParaRPr lang="cs-CZ" sz="1200" dirty="0" smtClean="0">
              <a:latin typeface="Calibri" pitchFamily="34" charset="0"/>
              <a:cs typeface="Calibri" pitchFamily="34" charset="0"/>
            </a:endParaRPr>
          </a:p>
          <a:p>
            <a:r>
              <a:rPr lang="cs-CZ" dirty="0" smtClean="0"/>
              <a:t>horská kola (MTBO)</a:t>
            </a:r>
          </a:p>
          <a:p>
            <a:pPr lvl="1">
              <a:buFont typeface="Wingdings" pitchFamily="2" charset="2"/>
              <a:buChar char="q"/>
            </a:pPr>
            <a:r>
              <a:rPr lang="cs-CZ" sz="1200" dirty="0">
                <a:latin typeface="Calibri" pitchFamily="34" charset="0"/>
                <a:cs typeface="Calibri" pitchFamily="34" charset="0"/>
              </a:rPr>
              <a:t>MTBO </a:t>
            </a:r>
            <a:r>
              <a:rPr lang="cs-CZ" sz="1200" b="1" dirty="0">
                <a:latin typeface="Calibri" pitchFamily="34" charset="0"/>
                <a:cs typeface="Calibri" pitchFamily="34" charset="0"/>
              </a:rPr>
              <a:t>bike </a:t>
            </a:r>
            <a:r>
              <a:rPr lang="cs-CZ" sz="1200" dirty="0">
                <a:latin typeface="Calibri" pitchFamily="34" charset="0"/>
                <a:cs typeface="Calibri" pitchFamily="34" charset="0"/>
              </a:rPr>
              <a:t>neboli </a:t>
            </a:r>
            <a:r>
              <a:rPr lang="cs-CZ" sz="1200" b="1" dirty="0">
                <a:latin typeface="Calibri" pitchFamily="34" charset="0"/>
                <a:cs typeface="Calibri" pitchFamily="34" charset="0"/>
              </a:rPr>
              <a:t>mountain orienteering</a:t>
            </a:r>
            <a:r>
              <a:rPr lang="cs-CZ" sz="1200" dirty="0">
                <a:latin typeface="Calibri" pitchFamily="34" charset="0"/>
                <a:cs typeface="Calibri" pitchFamily="34" charset="0"/>
              </a:rPr>
              <a:t> neboli </a:t>
            </a:r>
            <a:r>
              <a:rPr lang="cs-CZ" sz="1200" b="1" dirty="0">
                <a:latin typeface="Calibri" pitchFamily="34" charset="0"/>
                <a:cs typeface="Calibri" pitchFamily="34" charset="0"/>
              </a:rPr>
              <a:t>orientační závody na horských kolech</a:t>
            </a:r>
            <a:r>
              <a:rPr lang="cs-CZ" sz="1200" dirty="0">
                <a:latin typeface="Calibri" pitchFamily="34" charset="0"/>
                <a:cs typeface="Calibri" pitchFamily="34" charset="0"/>
              </a:rPr>
              <a:t> je poměrně mladé sportovní odvětví, které vzniklo jako jedna z forem orientačního "běhu".</a:t>
            </a:r>
          </a:p>
          <a:p>
            <a:pPr lvl="1">
              <a:buFont typeface="Wingdings" pitchFamily="2" charset="2"/>
              <a:buChar char="q"/>
            </a:pPr>
            <a:r>
              <a:rPr lang="cs-CZ" sz="1200" dirty="0">
                <a:latin typeface="Calibri" pitchFamily="34" charset="0"/>
                <a:cs typeface="Calibri" pitchFamily="34" charset="0"/>
              </a:rPr>
              <a:t>Závodníci při něm na horském kole za pomoci mapy a buzoly absolvují trať v terénu určenou startem, kontrolami a cílem.</a:t>
            </a:r>
            <a:endParaRPr lang="cs-CZ" sz="1200" dirty="0" smtClean="0">
              <a:latin typeface="Calibri" pitchFamily="34" charset="0"/>
              <a:cs typeface="Calibri" pitchFamily="34" charset="0"/>
            </a:endParaRPr>
          </a:p>
          <a:p>
            <a:r>
              <a:rPr lang="cs-CZ" dirty="0" smtClean="0"/>
              <a:t>lyžařský OB (LOB)</a:t>
            </a:r>
          </a:p>
          <a:p>
            <a:pPr lvl="1">
              <a:buFont typeface="Wingdings" pitchFamily="2" charset="2"/>
              <a:buChar char="q"/>
            </a:pPr>
            <a:r>
              <a:rPr lang="cs-CZ" sz="1200" b="1" dirty="0">
                <a:latin typeface="Calibri" pitchFamily="34" charset="0"/>
                <a:cs typeface="Calibri" pitchFamily="34" charset="0"/>
              </a:rPr>
              <a:t>Lyžařský orientační běh (SkiO, LOB)</a:t>
            </a:r>
            <a:r>
              <a:rPr lang="cs-CZ" sz="1200" dirty="0">
                <a:latin typeface="Calibri" pitchFamily="34" charset="0"/>
                <a:cs typeface="Calibri" pitchFamily="34" charset="0"/>
              </a:rPr>
              <a:t> je běh na lyžích vytrvalostní zimní závodní sport a jeden ze čtyř orientační disciplíny uznávané v IOF. Úspěšná lyžařská orientačního kombinuje vysokou fyzickou vytrvalost, sílu a vynikající technické lyžařských dovedností s možností navigace a co nejlépe na volbu postupu při lyžování ve vysoké rychlosti. </a:t>
            </a:r>
            <a:endParaRPr lang="cs-CZ" sz="1300" dirty="0">
              <a:latin typeface="Calibri" pitchFamily="34" charset="0"/>
              <a:cs typeface="Calibri" pitchFamily="34" charset="0"/>
            </a:endParaRPr>
          </a:p>
          <a:p>
            <a:r>
              <a:rPr lang="cs-CZ" dirty="0" smtClean="0"/>
              <a:t>trail-O</a:t>
            </a:r>
          </a:p>
          <a:p>
            <a:pPr lvl="1">
              <a:buFont typeface="Wingdings" pitchFamily="2" charset="2"/>
              <a:buChar char="q"/>
            </a:pPr>
            <a:r>
              <a:rPr lang="cs-CZ" sz="1200" b="1" dirty="0">
                <a:latin typeface="Calibri" pitchFamily="34" charset="0"/>
                <a:cs typeface="Calibri" pitchFamily="34" charset="0"/>
              </a:rPr>
              <a:t>Trail-O</a:t>
            </a:r>
            <a:r>
              <a:rPr lang="cs-CZ" sz="1200" dirty="0">
                <a:latin typeface="Calibri" pitchFamily="34" charset="0"/>
                <a:cs typeface="Calibri" pitchFamily="34" charset="0"/>
              </a:rPr>
              <a:t> je sportovní disciplína zaměřená na orientaci a na správné čtení a interpretaci mapy. Tento sport byl vyvinut proto, aby orientační běh byl dostupný i lidem s omezenou hybností. Při závodu je povolen mechanický, či elektrický vozík, berle nebo asistent pohybu. Při trail-O není potřebná rychlost.</a:t>
            </a:r>
          </a:p>
        </p:txBody>
      </p:sp>
      <p:sp>
        <p:nvSpPr>
          <p:cNvPr id="3" name="Nadpis 2"/>
          <p:cNvSpPr>
            <a:spLocks noGrp="1"/>
          </p:cNvSpPr>
          <p:nvPr>
            <p:ph type="title"/>
          </p:nvPr>
        </p:nvSpPr>
        <p:spPr/>
        <p:txBody>
          <a:bodyPr/>
          <a:lstStyle/>
          <a:p>
            <a:r>
              <a:rPr lang="cs-CZ" dirty="0" smtClean="0"/>
              <a:t>Druhy orientačních sportů</a:t>
            </a:r>
            <a:endParaRPr lang="cs-CZ" dirty="0"/>
          </a:p>
        </p:txBody>
      </p:sp>
      <p:pic>
        <p:nvPicPr>
          <p:cNvPr id="5122"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953" t="6059" r="77445"/>
          <a:stretch/>
        </p:blipFill>
        <p:spPr bwMode="auto">
          <a:xfrm>
            <a:off x="8197825" y="2729078"/>
            <a:ext cx="720223" cy="73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orinam.estranky.cz/img/picture/47/Schr%C3%A1nka02.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4632" t="4629" r="25673" b="4015"/>
          <a:stretch/>
        </p:blipFill>
        <p:spPr bwMode="auto">
          <a:xfrm>
            <a:off x="8197824" y="3717032"/>
            <a:ext cx="857307" cy="8440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orinam.estranky.cz/img/picture/47/Schr%C3%A1nka02.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654" t="5298" r="50000"/>
          <a:stretch/>
        </p:blipFill>
        <p:spPr bwMode="auto">
          <a:xfrm>
            <a:off x="8197825" y="4653135"/>
            <a:ext cx="885665" cy="87497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orinam.estranky.cz/img/picture/47/Schr%C3%A1nka02.jpg"/>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78813" t="2649" r="1165" b="4513"/>
          <a:stretch/>
        </p:blipFill>
        <p:spPr bwMode="auto">
          <a:xfrm>
            <a:off x="8197824" y="5733256"/>
            <a:ext cx="871537" cy="85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22073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20663" y="1772816"/>
            <a:ext cx="8701087"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obsah 1"/>
          <p:cNvSpPr>
            <a:spLocks noGrp="1"/>
          </p:cNvSpPr>
          <p:nvPr>
            <p:ph idx="1"/>
          </p:nvPr>
        </p:nvSpPr>
        <p:spPr>
          <a:xfrm>
            <a:off x="5220072" y="2708920"/>
            <a:ext cx="3701678" cy="4032448"/>
          </a:xfrm>
        </p:spPr>
        <p:txBody>
          <a:bodyPr>
            <a:normAutofit fontScale="70000" lnSpcReduction="20000"/>
          </a:bodyPr>
          <a:lstStyle/>
          <a:p>
            <a:pPr marL="0" indent="0" algn="just">
              <a:buNone/>
            </a:pPr>
            <a:r>
              <a:rPr lang="cs-CZ" sz="1900" dirty="0">
                <a:latin typeface="Calibri" pitchFamily="34" charset="0"/>
                <a:cs typeface="Calibri" pitchFamily="34" charset="0"/>
              </a:rPr>
              <a:t>Trať závodu </a:t>
            </a:r>
            <a:r>
              <a:rPr lang="cs-CZ" sz="1900" b="1" dirty="0">
                <a:latin typeface="Calibri" pitchFamily="34" charset="0"/>
                <a:cs typeface="Calibri" pitchFamily="34" charset="0"/>
              </a:rPr>
              <a:t>není vytyčena v terénu</a:t>
            </a:r>
            <a:r>
              <a:rPr lang="cs-CZ" sz="1900" dirty="0">
                <a:latin typeface="Calibri" pitchFamily="34" charset="0"/>
                <a:cs typeface="Calibri" pitchFamily="34" charset="0"/>
              </a:rPr>
              <a:t> jako v jiných sportech. Je pouze zakreslena fialovou nebo červenou barvou do mapy, Start se značí trojúhelníkem, čarami spojená kolečka s pořadovými čísly označují kontroly, které trať vymezují a cíl je zakreslen dvojitým kroužkem. Objekt kontroly je vždy uprostřed kolečka. </a:t>
            </a:r>
          </a:p>
          <a:p>
            <a:pPr marL="0" indent="0" algn="just">
              <a:buNone/>
            </a:pPr>
            <a:endParaRPr lang="cs-CZ" sz="2300" dirty="0" smtClean="0">
              <a:latin typeface="Calibri" pitchFamily="34" charset="0"/>
              <a:cs typeface="Calibri" pitchFamily="34" charset="0"/>
            </a:endParaRPr>
          </a:p>
          <a:p>
            <a:pPr marL="0" indent="0" algn="just">
              <a:buNone/>
            </a:pPr>
            <a:endParaRPr lang="cs-CZ" sz="2300" dirty="0" smtClean="0">
              <a:latin typeface="Calibri" pitchFamily="34" charset="0"/>
              <a:cs typeface="Calibri" pitchFamily="34" charset="0"/>
            </a:endParaRPr>
          </a:p>
          <a:p>
            <a:pPr marL="0" indent="0" algn="just">
              <a:buNone/>
            </a:pPr>
            <a:r>
              <a:rPr lang="cs-CZ" sz="1900" dirty="0" smtClean="0">
                <a:latin typeface="Calibri" pitchFamily="34" charset="0"/>
                <a:cs typeface="Calibri" pitchFamily="34" charset="0"/>
              </a:rPr>
              <a:t>V </a:t>
            </a:r>
            <a:r>
              <a:rPr lang="cs-CZ" sz="1900" dirty="0">
                <a:latin typeface="Calibri" pitchFamily="34" charset="0"/>
                <a:cs typeface="Calibri" pitchFamily="34" charset="0"/>
              </a:rPr>
              <a:t>terénu se stanoviště kontrol umisťují na význačné situační či terénní prvky (skály, kameny, prameny, světliny, posedy, krmelce, křižovatky, jámy, kupky apod.). Při delších tratích jsou na vybrané kontroly umísťovány občerstvovací stanice, kde může závodník doplnit ztracené tekutiny. O přesném umístění každé kontroly se dozvíte z </a:t>
            </a:r>
            <a:r>
              <a:rPr lang="cs-CZ" sz="1900" b="1" dirty="0">
                <a:latin typeface="Calibri" pitchFamily="34" charset="0"/>
                <a:cs typeface="Calibri" pitchFamily="34" charset="0"/>
              </a:rPr>
              <a:t>popisu kontrol</a:t>
            </a:r>
            <a:r>
              <a:rPr lang="cs-CZ" sz="1900" dirty="0">
                <a:latin typeface="Calibri" pitchFamily="34" charset="0"/>
                <a:cs typeface="Calibri" pitchFamily="34" charset="0"/>
              </a:rPr>
              <a:t> (např. východní roh plotu). V něm je uvedeno také kódové číslo kontroly, podle kterého se můžete při závodě přesvědčit, že jste na kontrole, kterou hledáte. </a:t>
            </a:r>
          </a:p>
          <a:p>
            <a:pPr algn="just"/>
            <a:endParaRPr lang="cs-CZ" dirty="0"/>
          </a:p>
        </p:txBody>
      </p:sp>
      <p:sp>
        <p:nvSpPr>
          <p:cNvPr id="3" name="Nadpis 2"/>
          <p:cNvSpPr>
            <a:spLocks noGrp="1"/>
          </p:cNvSpPr>
          <p:nvPr>
            <p:ph type="title"/>
          </p:nvPr>
        </p:nvSpPr>
        <p:spPr/>
        <p:txBody>
          <a:bodyPr/>
          <a:lstStyle/>
          <a:p>
            <a:r>
              <a:rPr lang="cs-CZ" dirty="0" smtClean="0"/>
              <a:t>Trať orientačního běhu</a:t>
            </a:r>
            <a:endParaRPr lang="cs-CZ" dirty="0"/>
          </a:p>
        </p:txBody>
      </p:sp>
    </p:spTree>
    <p:extLst>
      <p:ext uri="{BB962C8B-B14F-4D97-AF65-F5344CB8AC3E}">
        <p14:creationId xmlns:p14="http://schemas.microsoft.com/office/powerpoint/2010/main" val="42516801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up)">
                                      <p:cBhvr>
                                        <p:cTn id="7" dur="2000"/>
                                        <p:tgtEl>
                                          <p:spTgt spid="6147"/>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0" dur="1000"/>
                                        <p:tgtEl>
                                          <p:spTgt spid="2">
                                            <p:txEl>
                                              <p:pRg st="0" end="0"/>
                                            </p:txEl>
                                          </p:spTgt>
                                        </p:tgtEl>
                                      </p:cBhvr>
                                    </p:animEffect>
                                  </p:childTnLst>
                                </p:cTn>
                              </p:par>
                            </p:childTnLst>
                          </p:cTn>
                        </p:par>
                        <p:par>
                          <p:cTn id="11" fill="hold">
                            <p:stCondLst>
                              <p:cond delay="2000"/>
                            </p:stCondLst>
                            <p:childTnLst>
                              <p:par>
                                <p:cTn id="12" presetID="14" presetClass="entr" presetSubtype="10" fill="hold" grpId="0" nodeType="afterEffect">
                                  <p:stCondLst>
                                    <p:cond delay="100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72067" y="2492896"/>
            <a:ext cx="7408333" cy="4248472"/>
          </a:xfrm>
        </p:spPr>
        <p:txBody>
          <a:bodyPr>
            <a:normAutofit fontScale="92500" lnSpcReduction="10000"/>
          </a:bodyPr>
          <a:lstStyle/>
          <a:p>
            <a:r>
              <a:rPr lang="cs-CZ" sz="2200" dirty="0" smtClean="0">
                <a:latin typeface="Calibri" pitchFamily="34" charset="0"/>
                <a:cs typeface="Calibri" pitchFamily="34" charset="0"/>
              </a:rPr>
              <a:t>klasická trať</a:t>
            </a:r>
          </a:p>
          <a:p>
            <a:pPr lvl="2"/>
            <a:r>
              <a:rPr lang="cs-CZ" sz="1300" dirty="0">
                <a:latin typeface="Calibri" pitchFamily="34" charset="0"/>
                <a:cs typeface="Calibri" pitchFamily="34" charset="0"/>
              </a:rPr>
              <a:t>nejvyšší mistrovskou soutěží</a:t>
            </a:r>
          </a:p>
          <a:p>
            <a:pPr lvl="2"/>
            <a:r>
              <a:rPr lang="cs-CZ" sz="1300" dirty="0">
                <a:latin typeface="Calibri" pitchFamily="34" charset="0"/>
                <a:cs typeface="Calibri" pitchFamily="34" charset="0"/>
              </a:rPr>
              <a:t>směrný čas: 35 – 96 </a:t>
            </a:r>
            <a:r>
              <a:rPr lang="cs-CZ" sz="1300" dirty="0" smtClean="0">
                <a:latin typeface="Calibri" pitchFamily="34" charset="0"/>
                <a:cs typeface="Calibri" pitchFamily="34" charset="0"/>
              </a:rPr>
              <a:t>minut</a:t>
            </a:r>
            <a:endParaRPr lang="cs-CZ" sz="2300" dirty="0" smtClean="0">
              <a:latin typeface="Calibri" pitchFamily="34" charset="0"/>
              <a:cs typeface="Calibri" pitchFamily="34" charset="0"/>
            </a:endParaRPr>
          </a:p>
          <a:p>
            <a:pPr marL="274320" lvl="1"/>
            <a:r>
              <a:rPr lang="cs-CZ" dirty="0" smtClean="0">
                <a:latin typeface="Calibri" pitchFamily="34" charset="0"/>
                <a:cs typeface="Calibri" pitchFamily="34" charset="0"/>
              </a:rPr>
              <a:t>krátká trať</a:t>
            </a:r>
          </a:p>
          <a:p>
            <a:pPr lvl="2"/>
            <a:r>
              <a:rPr lang="cs-CZ" sz="1300" dirty="0">
                <a:latin typeface="Calibri" pitchFamily="34" charset="0"/>
                <a:cs typeface="Calibri" pitchFamily="34" charset="0"/>
              </a:rPr>
              <a:t>kontroly jsou technicky obtížné, umístěné ve složitém a nepřehledném terénu</a:t>
            </a:r>
          </a:p>
          <a:p>
            <a:pPr lvl="2"/>
            <a:r>
              <a:rPr lang="cs-CZ" sz="1300" dirty="0" smtClean="0">
                <a:latin typeface="Calibri" pitchFamily="34" charset="0"/>
                <a:cs typeface="Calibri" pitchFamily="34" charset="0"/>
              </a:rPr>
              <a:t>směrný </a:t>
            </a:r>
            <a:r>
              <a:rPr lang="cs-CZ" sz="1300" dirty="0">
                <a:latin typeface="Calibri" pitchFamily="34" charset="0"/>
                <a:cs typeface="Calibri" pitchFamily="34" charset="0"/>
              </a:rPr>
              <a:t>čas: 25 – 35 minut</a:t>
            </a:r>
          </a:p>
          <a:p>
            <a:pPr marL="342900" lvl="1" indent="-342900"/>
            <a:r>
              <a:rPr lang="cs-CZ" dirty="0" smtClean="0">
                <a:latin typeface="Calibri" pitchFamily="34" charset="0"/>
                <a:cs typeface="Calibri" pitchFamily="34" charset="0"/>
              </a:rPr>
              <a:t>Sprint</a:t>
            </a:r>
          </a:p>
          <a:p>
            <a:pPr lvl="2"/>
            <a:r>
              <a:rPr lang="cs-CZ" sz="1300" dirty="0">
                <a:latin typeface="Calibri" pitchFamily="34" charset="0"/>
                <a:cs typeface="Calibri" pitchFamily="34" charset="0"/>
              </a:rPr>
              <a:t>většinou v parku, v městské zástavbě a v přilehlých městských lesících</a:t>
            </a:r>
          </a:p>
          <a:p>
            <a:pPr lvl="2"/>
            <a:r>
              <a:rPr lang="cs-CZ" sz="1300" dirty="0">
                <a:latin typeface="Calibri" pitchFamily="34" charset="0"/>
                <a:cs typeface="Calibri" pitchFamily="34" charset="0"/>
              </a:rPr>
              <a:t>atraktivní pro diváky a média</a:t>
            </a:r>
          </a:p>
          <a:p>
            <a:pPr lvl="2"/>
            <a:r>
              <a:rPr lang="cs-CZ" sz="1300" dirty="0">
                <a:latin typeface="Calibri" pitchFamily="34" charset="0"/>
                <a:cs typeface="Calibri" pitchFamily="34" charset="0"/>
              </a:rPr>
              <a:t>směrný čas: 15 – 29 </a:t>
            </a:r>
            <a:r>
              <a:rPr lang="cs-CZ" sz="1300" dirty="0" smtClean="0">
                <a:latin typeface="Calibri" pitchFamily="34" charset="0"/>
                <a:cs typeface="Calibri" pitchFamily="34" charset="0"/>
              </a:rPr>
              <a:t>minut</a:t>
            </a:r>
            <a:endParaRPr lang="cs-CZ" sz="2200" dirty="0">
              <a:latin typeface="Calibri" pitchFamily="34" charset="0"/>
              <a:cs typeface="Calibri" pitchFamily="34" charset="0"/>
            </a:endParaRPr>
          </a:p>
          <a:p>
            <a:pPr marL="274320" lvl="1"/>
            <a:r>
              <a:rPr lang="cs-CZ" dirty="0" smtClean="0">
                <a:latin typeface="Calibri" pitchFamily="34" charset="0"/>
                <a:cs typeface="Calibri" pitchFamily="34" charset="0"/>
              </a:rPr>
              <a:t>Štafety</a:t>
            </a:r>
          </a:p>
          <a:p>
            <a:pPr marL="841057" lvl="3"/>
            <a:r>
              <a:rPr lang="cs-CZ" sz="1300" dirty="0">
                <a:latin typeface="Calibri" pitchFamily="34" charset="0"/>
                <a:cs typeface="Calibri" pitchFamily="34" charset="0"/>
              </a:rPr>
              <a:t>Štafeta se skládá ze tří </a:t>
            </a:r>
            <a:r>
              <a:rPr lang="cs-CZ" sz="1300" dirty="0" smtClean="0">
                <a:latin typeface="Calibri" pitchFamily="34" charset="0"/>
                <a:cs typeface="Calibri" pitchFamily="34" charset="0"/>
              </a:rPr>
              <a:t>členů</a:t>
            </a:r>
          </a:p>
          <a:p>
            <a:pPr marL="841057" lvl="3"/>
            <a:r>
              <a:rPr lang="cs-CZ" sz="1300" dirty="0" smtClean="0">
                <a:latin typeface="Calibri" pitchFamily="34" charset="0"/>
                <a:cs typeface="Calibri" pitchFamily="34" charset="0"/>
              </a:rPr>
              <a:t>1. úseky startují hromadným startem</a:t>
            </a:r>
            <a:endParaRPr lang="cs-CZ" sz="1900" dirty="0" smtClean="0">
              <a:latin typeface="Calibri" pitchFamily="34" charset="0"/>
              <a:cs typeface="Calibri" pitchFamily="34" charset="0"/>
            </a:endParaRPr>
          </a:p>
          <a:p>
            <a:pPr marL="274320" lvl="1"/>
            <a:r>
              <a:rPr lang="cs-CZ" dirty="0" smtClean="0">
                <a:latin typeface="Calibri" pitchFamily="34" charset="0"/>
                <a:cs typeface="Calibri" pitchFamily="34" charset="0"/>
              </a:rPr>
              <a:t>Tratě </a:t>
            </a:r>
            <a:r>
              <a:rPr lang="cs-CZ" dirty="0">
                <a:latin typeface="Calibri" pitchFamily="34" charset="0"/>
                <a:cs typeface="Calibri" pitchFamily="34" charset="0"/>
              </a:rPr>
              <a:t>jiné </a:t>
            </a:r>
            <a:r>
              <a:rPr lang="cs-CZ" dirty="0" smtClean="0">
                <a:latin typeface="Calibri" pitchFamily="34" charset="0"/>
                <a:cs typeface="Calibri" pitchFamily="34" charset="0"/>
              </a:rPr>
              <a:t>délky:</a:t>
            </a:r>
          </a:p>
          <a:p>
            <a:pPr marL="841057" lvl="3"/>
            <a:r>
              <a:rPr lang="cs-CZ" sz="1200" dirty="0" smtClean="0">
                <a:latin typeface="Calibri" pitchFamily="34" charset="0"/>
                <a:cs typeface="Calibri" pitchFamily="34" charset="0"/>
              </a:rPr>
              <a:t>Dlouhá trať</a:t>
            </a:r>
          </a:p>
          <a:p>
            <a:pPr marL="841057" lvl="3"/>
            <a:r>
              <a:rPr lang="cs-CZ" sz="1200" dirty="0" smtClean="0">
                <a:latin typeface="Calibri" pitchFamily="34" charset="0"/>
                <a:cs typeface="Calibri" pitchFamily="34" charset="0"/>
              </a:rPr>
              <a:t>Zkrácená klasická trať</a:t>
            </a:r>
          </a:p>
          <a:p>
            <a:pPr marL="841057" lvl="3"/>
            <a:r>
              <a:rPr lang="cs-CZ" sz="1200" dirty="0" smtClean="0">
                <a:latin typeface="Calibri" pitchFamily="34" charset="0"/>
                <a:cs typeface="Calibri" pitchFamily="34" charset="0"/>
              </a:rPr>
              <a:t>Zkrácená krátká trať</a:t>
            </a:r>
            <a:endParaRPr lang="cs-CZ" sz="1200" dirty="0">
              <a:latin typeface="Calibri" pitchFamily="34" charset="0"/>
              <a:cs typeface="Calibri" pitchFamily="34" charset="0"/>
            </a:endParaRPr>
          </a:p>
          <a:p>
            <a:pPr marL="274320" lvl="1"/>
            <a:endParaRPr lang="cs-CZ" sz="2400" dirty="0"/>
          </a:p>
          <a:p>
            <a:endParaRPr lang="cs-CZ" dirty="0"/>
          </a:p>
        </p:txBody>
      </p:sp>
      <p:sp>
        <p:nvSpPr>
          <p:cNvPr id="3" name="Nadpis 2"/>
          <p:cNvSpPr>
            <a:spLocks noGrp="1"/>
          </p:cNvSpPr>
          <p:nvPr>
            <p:ph type="title"/>
          </p:nvPr>
        </p:nvSpPr>
        <p:spPr/>
        <p:txBody>
          <a:bodyPr/>
          <a:lstStyle/>
          <a:p>
            <a:r>
              <a:rPr lang="cs-CZ" dirty="0"/>
              <a:t>Tratě pro pěší orientační běh</a:t>
            </a:r>
          </a:p>
        </p:txBody>
      </p:sp>
    </p:spTree>
    <p:extLst>
      <p:ext uri="{BB962C8B-B14F-4D97-AF65-F5344CB8AC3E}">
        <p14:creationId xmlns:p14="http://schemas.microsoft.com/office/powerpoint/2010/main" val="148224980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clrChange>
              <a:clrFrom>
                <a:srgbClr val="E6E6E6"/>
              </a:clrFrom>
              <a:clrTo>
                <a:srgbClr val="E6E6E6">
                  <a:alpha val="0"/>
                </a:srgbClr>
              </a:clrTo>
            </a:clrChange>
            <a:lum bright="70000" contrast="-7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0662" y="1844823"/>
            <a:ext cx="8701087"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obsah 1"/>
          <p:cNvSpPr>
            <a:spLocks noGrp="1"/>
          </p:cNvSpPr>
          <p:nvPr>
            <p:ph idx="1"/>
          </p:nvPr>
        </p:nvSpPr>
        <p:spPr>
          <a:xfrm>
            <a:off x="251520" y="2636912"/>
            <a:ext cx="7408333" cy="4131840"/>
          </a:xfrm>
        </p:spPr>
        <p:txBody>
          <a:bodyPr>
            <a:noAutofit/>
          </a:bodyPr>
          <a:lstStyle/>
          <a:p>
            <a:pPr marL="0" indent="0" algn="just">
              <a:buNone/>
            </a:pPr>
            <a:r>
              <a:rPr lang="cs-CZ" sz="1800" dirty="0">
                <a:latin typeface="Calibri" pitchFamily="34" charset="0"/>
                <a:cs typeface="Calibri" pitchFamily="34" charset="0"/>
              </a:rPr>
              <a:t>Mapa </a:t>
            </a:r>
            <a:r>
              <a:rPr lang="cs-CZ" sz="1800" b="1" dirty="0">
                <a:latin typeface="Calibri" pitchFamily="34" charset="0"/>
                <a:cs typeface="Calibri" pitchFamily="34" charset="0"/>
              </a:rPr>
              <a:t>je základní pomůckou</a:t>
            </a:r>
            <a:r>
              <a:rPr lang="cs-CZ" sz="1800" dirty="0">
                <a:latin typeface="Calibri" pitchFamily="34" charset="0"/>
                <a:cs typeface="Calibri" pitchFamily="34" charset="0"/>
              </a:rPr>
              <a:t> orientačního běžce. Pro závody OB se používají speciálně zpracované podrobné mapy, ve kterých jsou zobrazeny všechny informace potřebné pro závodníka. </a:t>
            </a:r>
            <a:endParaRPr lang="cs-CZ" sz="1800" dirty="0" smtClean="0">
              <a:latin typeface="Calibri" pitchFamily="34" charset="0"/>
              <a:cs typeface="Calibri" pitchFamily="34" charset="0"/>
            </a:endParaRPr>
          </a:p>
          <a:p>
            <a:pPr marL="0" indent="0" algn="just">
              <a:buNone/>
            </a:pPr>
            <a:r>
              <a:rPr lang="cs-CZ" sz="1800" b="1" u="sng" dirty="0" smtClean="0">
                <a:latin typeface="Calibri" pitchFamily="34" charset="0"/>
                <a:cs typeface="Calibri" pitchFamily="34" charset="0"/>
              </a:rPr>
              <a:t>Jednotlivé </a:t>
            </a:r>
            <a:r>
              <a:rPr lang="cs-CZ" sz="1800" b="1" u="sng" dirty="0">
                <a:latin typeface="Calibri" pitchFamily="34" charset="0"/>
                <a:cs typeface="Calibri" pitchFamily="34" charset="0"/>
              </a:rPr>
              <a:t>barvy na mapě vyjadřují: </a:t>
            </a:r>
            <a:endParaRPr lang="cs-CZ" sz="1800" b="1" u="sng" dirty="0" smtClean="0">
              <a:latin typeface="Calibri" pitchFamily="34" charset="0"/>
              <a:cs typeface="Calibri" pitchFamily="34" charset="0"/>
            </a:endParaRPr>
          </a:p>
          <a:p>
            <a:pPr algn="just"/>
            <a:r>
              <a:rPr lang="cs-CZ" sz="1800" dirty="0" smtClean="0">
                <a:latin typeface="Calibri" pitchFamily="34" charset="0"/>
                <a:cs typeface="Calibri" pitchFamily="34" charset="0"/>
              </a:rPr>
              <a:t>bílá </a:t>
            </a:r>
            <a:r>
              <a:rPr lang="cs-CZ" sz="1800" dirty="0">
                <a:latin typeface="Calibri" pitchFamily="34" charset="0"/>
                <a:cs typeface="Calibri" pitchFamily="34" charset="0"/>
              </a:rPr>
              <a:t>- les, bez obtíží průběžný </a:t>
            </a:r>
          </a:p>
          <a:p>
            <a:r>
              <a:rPr lang="cs-CZ" sz="1800" dirty="0">
                <a:latin typeface="Calibri" pitchFamily="34" charset="0"/>
                <a:cs typeface="Calibri" pitchFamily="34" charset="0"/>
              </a:rPr>
              <a:t>zelená - les hustý, špatně průchodný nebo křoví </a:t>
            </a:r>
          </a:p>
          <a:p>
            <a:r>
              <a:rPr lang="cs-CZ" sz="1800" dirty="0">
                <a:latin typeface="Calibri" pitchFamily="34" charset="0"/>
                <a:cs typeface="Calibri" pitchFamily="34" charset="0"/>
              </a:rPr>
              <a:t>žlutá - otevřený terén bez stromů (pole, louky, paseky) </a:t>
            </a:r>
          </a:p>
          <a:p>
            <a:r>
              <a:rPr lang="cs-CZ" sz="1800" dirty="0">
                <a:latin typeface="Calibri" pitchFamily="34" charset="0"/>
                <a:cs typeface="Calibri" pitchFamily="34" charset="0"/>
              </a:rPr>
              <a:t>hnědá - výškopis (především vrstevnice) a terénní tvary </a:t>
            </a:r>
          </a:p>
          <a:p>
            <a:r>
              <a:rPr lang="cs-CZ" sz="1800" dirty="0">
                <a:latin typeface="Calibri" pitchFamily="34" charset="0"/>
                <a:cs typeface="Calibri" pitchFamily="34" charset="0"/>
              </a:rPr>
              <a:t>modrá - vodstvo (potoky, rybníky, prameny, bažiny aj.) </a:t>
            </a:r>
          </a:p>
          <a:p>
            <a:r>
              <a:rPr lang="cs-CZ" sz="1800" dirty="0">
                <a:latin typeface="Calibri" pitchFamily="34" charset="0"/>
                <a:cs typeface="Calibri" pitchFamily="34" charset="0"/>
              </a:rPr>
              <a:t>černá - jednak situaci (cesty, ploty, budovy, atd.), ale také skály a kameny </a:t>
            </a:r>
          </a:p>
          <a:p>
            <a:r>
              <a:rPr lang="cs-CZ" sz="1800" dirty="0">
                <a:latin typeface="Calibri" pitchFamily="34" charset="0"/>
                <a:cs typeface="Calibri" pitchFamily="34" charset="0"/>
              </a:rPr>
              <a:t>Měřítko mapy určuje poměr zmenšení skutečnosti (terénu) ku kresbě mapy. Měřítko map pro orientační běh je většinou 1 : 15 000, tzn. 1 cm na mapě je 150 m v terénu. </a:t>
            </a:r>
          </a:p>
        </p:txBody>
      </p:sp>
      <p:sp>
        <p:nvSpPr>
          <p:cNvPr id="3" name="Nadpis 2"/>
          <p:cNvSpPr>
            <a:spLocks noGrp="1"/>
          </p:cNvSpPr>
          <p:nvPr>
            <p:ph type="title"/>
          </p:nvPr>
        </p:nvSpPr>
        <p:spPr/>
        <p:txBody>
          <a:bodyPr/>
          <a:lstStyle/>
          <a:p>
            <a:r>
              <a:rPr lang="cs-CZ" dirty="0" smtClean="0"/>
              <a:t>Mapa</a:t>
            </a:r>
            <a:endParaRPr lang="cs-CZ" dirty="0"/>
          </a:p>
        </p:txBody>
      </p:sp>
    </p:spTree>
    <p:extLst>
      <p:ext uri="{BB962C8B-B14F-4D97-AF65-F5344CB8AC3E}">
        <p14:creationId xmlns:p14="http://schemas.microsoft.com/office/powerpoint/2010/main" val="383832180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1" y="2708920"/>
            <a:ext cx="4680520" cy="3888432"/>
          </a:xfrm>
        </p:spPr>
        <p:txBody>
          <a:bodyPr>
            <a:normAutofit/>
          </a:bodyPr>
          <a:lstStyle/>
          <a:p>
            <a:pPr marL="0" indent="0" algn="just">
              <a:buNone/>
            </a:pPr>
            <a:r>
              <a:rPr lang="cs-CZ" sz="1800" dirty="0">
                <a:latin typeface="Calibri" pitchFamily="34" charset="0"/>
                <a:cs typeface="Calibri" pitchFamily="34" charset="0"/>
              </a:rPr>
              <a:t>V terénu je kontrola označena oranžovobílým látkovým lampionem o velikosti 30x30cm. </a:t>
            </a:r>
            <a:r>
              <a:rPr lang="cs-CZ" sz="1800" b="1" dirty="0">
                <a:latin typeface="Calibri" pitchFamily="34" charset="0"/>
                <a:cs typeface="Calibri" pitchFamily="34" charset="0"/>
              </a:rPr>
              <a:t>Lampión</a:t>
            </a:r>
            <a:r>
              <a:rPr lang="cs-CZ" sz="1800" dirty="0">
                <a:latin typeface="Calibri" pitchFamily="34" charset="0"/>
                <a:cs typeface="Calibri" pitchFamily="34" charset="0"/>
              </a:rPr>
              <a:t> je zpravidla umístěn na kovovém nebo dřevěném stojanu, kde je také štítek s kódovým číslem kontroly a elektronické zařízení pro záznam času průběhu závodníka, nebo speciální kleštičky, sloužící k označení průchodu kontrolou do startovního průkazu. </a:t>
            </a:r>
          </a:p>
        </p:txBody>
      </p:sp>
      <p:sp>
        <p:nvSpPr>
          <p:cNvPr id="2" name="Nadpis 1"/>
          <p:cNvSpPr>
            <a:spLocks noGrp="1"/>
          </p:cNvSpPr>
          <p:nvPr>
            <p:ph type="title"/>
          </p:nvPr>
        </p:nvSpPr>
        <p:spPr/>
        <p:txBody>
          <a:bodyPr/>
          <a:lstStyle/>
          <a:p>
            <a:r>
              <a:rPr lang="cs-CZ" dirty="0" smtClean="0"/>
              <a:t>Kontrola</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743" y="2708920"/>
            <a:ext cx="2095500" cy="2790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872" y="4869160"/>
            <a:ext cx="23812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354935"/>
            <a:ext cx="16764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46569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1800" dirty="0">
                <a:latin typeface="Calibri" pitchFamily="34" charset="0"/>
                <a:cs typeface="Calibri" pitchFamily="34" charset="0"/>
              </a:rPr>
              <a:t>Sportident čip -  jedná se o elektronické zařízení zaznamenávající průběh kontrolou. Po nalezení kontrolního stanoviště zasunete koncovou část čipu do zdířky kontroly. Správné oražení kontroly je doprovázeno zvukovým signálem (pípnutím). Samotný čip se uchycuje pomocí gumičky na prst. Je vodotěsný a díky svému rozměru závodníka nějak neomezuje. Výhodou tohoto systému ražení je fakt, že se po doběhu do cíle čip pomocí počítače vyčte, vyjede vám tzv. účet, na němž se nachází výpis všech mezičasů mezi jednotlivými kontrolami, celkový čas, aktuální pořadí apod.</a:t>
            </a:r>
          </a:p>
        </p:txBody>
      </p:sp>
      <p:sp>
        <p:nvSpPr>
          <p:cNvPr id="3" name="Nadpis 2"/>
          <p:cNvSpPr>
            <a:spLocks noGrp="1"/>
          </p:cNvSpPr>
          <p:nvPr>
            <p:ph type="title"/>
          </p:nvPr>
        </p:nvSpPr>
        <p:spPr/>
        <p:txBody>
          <a:bodyPr/>
          <a:lstStyle/>
          <a:p>
            <a:r>
              <a:rPr lang="cs-CZ" dirty="0" smtClean="0"/>
              <a:t>Sportident čip (SI)</a:t>
            </a:r>
            <a:endParaRPr lang="cs-CZ" dirty="0"/>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8946" y="4920182"/>
            <a:ext cx="2644449" cy="150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clrChange>
              <a:clrFrom>
                <a:srgbClr val="EBEDE8"/>
              </a:clrFrom>
              <a:clrTo>
                <a:srgbClr val="EBEDE8">
                  <a:alpha val="0"/>
                </a:srgbClr>
              </a:clrTo>
            </a:clrChange>
            <a:extLst>
              <a:ext uri="{28A0092B-C50C-407E-A947-70E740481C1C}">
                <a14:useLocalDpi xmlns:a14="http://schemas.microsoft.com/office/drawing/2010/main" val="0"/>
              </a:ext>
            </a:extLst>
          </a:blip>
          <a:srcRect/>
          <a:stretch>
            <a:fillRect/>
          </a:stretch>
        </p:blipFill>
        <p:spPr bwMode="auto">
          <a:xfrm>
            <a:off x="3673395" y="5152405"/>
            <a:ext cx="1872208" cy="14172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769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3000"/>
                                  </p:stCondLst>
                                  <p:childTnLst>
                                    <p:animMotion origin="layout" path="M 3.61111E-6 -1.71138E-6 L 0.49409 -1.71138E-6 " pathEditMode="relative" rAng="0" ptsTypes="AA">
                                      <p:cBhvr>
                                        <p:cTn id="6" dur="2000" fill="hold"/>
                                        <p:tgtEl>
                                          <p:spTgt spid="3074"/>
                                        </p:tgtEl>
                                        <p:attrNameLst>
                                          <p:attrName>ppt_x</p:attrName>
                                          <p:attrName>ppt_y</p:attrName>
                                        </p:attrNameLst>
                                      </p:cBhvr>
                                      <p:rCtr x="247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lnění">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Vlnění">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528</TotalTime>
  <Words>1366</Words>
  <Application>Microsoft Office PowerPoint</Application>
  <PresentationFormat>Předvádění na obrazovce (4:3)</PresentationFormat>
  <Paragraphs>104</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Vlnění</vt:lpstr>
      <vt:lpstr>ORIENTAČNÍ BĚH</vt:lpstr>
      <vt:lpstr>Co je orientační běh?</vt:lpstr>
      <vt:lpstr>Historie</vt:lpstr>
      <vt:lpstr>Druhy orientačních sportů</vt:lpstr>
      <vt:lpstr>Trať orientačního běhu</vt:lpstr>
      <vt:lpstr>Tratě pro pěší orientační běh</vt:lpstr>
      <vt:lpstr>Mapa</vt:lpstr>
      <vt:lpstr>Kontrola</vt:lpstr>
      <vt:lpstr>Sportident čip (SI)</vt:lpstr>
      <vt:lpstr>Buzola</vt:lpstr>
      <vt:lpstr>Piktogramy (popisy kontrol)</vt:lpstr>
      <vt:lpstr>Kategorie</vt:lpstr>
      <vt:lpstr>Vhodná výstroj a výzbroj</vt:lpstr>
      <vt:lpstr>Rady pro závod</vt:lpstr>
      <vt:lpstr>Krátká video ukázka</vt:lpstr>
      <vt:lpstr>Hlavní partneři</vt:lpstr>
      <vt:lpstr>Odkazy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ORIENTAČNÍ BĚH</dc:title>
  <dc:creator>student1</dc:creator>
  <cp:lastModifiedBy>Martin Křivda</cp:lastModifiedBy>
  <cp:revision>50</cp:revision>
  <dcterms:created xsi:type="dcterms:W3CDTF">2012-05-17T11:56:37Z</dcterms:created>
  <dcterms:modified xsi:type="dcterms:W3CDTF">2013-04-01T17:31:23Z</dcterms:modified>
</cp:coreProperties>
</file>